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8"/>
  </p:notesMasterIdLst>
  <p:handoutMasterIdLst>
    <p:handoutMasterId r:id="rId69"/>
  </p:handoutMasterIdLst>
  <p:sldIdLst>
    <p:sldId id="256" r:id="rId2"/>
    <p:sldId id="266" r:id="rId3"/>
    <p:sldId id="286" r:id="rId4"/>
    <p:sldId id="350" r:id="rId5"/>
    <p:sldId id="287" r:id="rId6"/>
    <p:sldId id="288" r:id="rId7"/>
    <p:sldId id="291" r:id="rId8"/>
    <p:sldId id="312" r:id="rId9"/>
    <p:sldId id="333" r:id="rId10"/>
    <p:sldId id="311" r:id="rId11"/>
    <p:sldId id="314" r:id="rId12"/>
    <p:sldId id="315" r:id="rId13"/>
    <p:sldId id="313" r:id="rId14"/>
    <p:sldId id="351" r:id="rId15"/>
    <p:sldId id="294" r:id="rId16"/>
    <p:sldId id="295" r:id="rId17"/>
    <p:sldId id="296" r:id="rId18"/>
    <p:sldId id="352" r:id="rId19"/>
    <p:sldId id="316" r:id="rId20"/>
    <p:sldId id="297" r:id="rId21"/>
    <p:sldId id="353" r:id="rId22"/>
    <p:sldId id="317" r:id="rId23"/>
    <p:sldId id="298" r:id="rId24"/>
    <p:sldId id="299" r:id="rId25"/>
    <p:sldId id="318" r:id="rId26"/>
    <p:sldId id="300" r:id="rId27"/>
    <p:sldId id="301" r:id="rId28"/>
    <p:sldId id="319" r:id="rId29"/>
    <p:sldId id="302" r:id="rId30"/>
    <p:sldId id="303" r:id="rId31"/>
    <p:sldId id="320" r:id="rId32"/>
    <p:sldId id="304" r:id="rId33"/>
    <p:sldId id="305" r:id="rId34"/>
    <p:sldId id="321" r:id="rId35"/>
    <p:sldId id="306" r:id="rId36"/>
    <p:sldId id="307" r:id="rId37"/>
    <p:sldId id="308" r:id="rId38"/>
    <p:sldId id="309" r:id="rId39"/>
    <p:sldId id="310" r:id="rId40"/>
    <p:sldId id="334" r:id="rId41"/>
    <p:sldId id="322" r:id="rId42"/>
    <p:sldId id="323" r:id="rId43"/>
    <p:sldId id="324" r:id="rId44"/>
    <p:sldId id="325" r:id="rId45"/>
    <p:sldId id="326" r:id="rId46"/>
    <p:sldId id="327" r:id="rId47"/>
    <p:sldId id="335" r:id="rId48"/>
    <p:sldId id="328" r:id="rId49"/>
    <p:sldId id="329" r:id="rId50"/>
    <p:sldId id="330" r:id="rId51"/>
    <p:sldId id="331" r:id="rId52"/>
    <p:sldId id="332" r:id="rId53"/>
    <p:sldId id="338" r:id="rId54"/>
    <p:sldId id="336" r:id="rId55"/>
    <p:sldId id="337" r:id="rId56"/>
    <p:sldId id="341" r:id="rId57"/>
    <p:sldId id="339" r:id="rId58"/>
    <p:sldId id="343" r:id="rId59"/>
    <p:sldId id="344" r:id="rId60"/>
    <p:sldId id="345" r:id="rId61"/>
    <p:sldId id="347" r:id="rId62"/>
    <p:sldId id="346" r:id="rId63"/>
    <p:sldId id="276" r:id="rId64"/>
    <p:sldId id="269" r:id="rId65"/>
    <p:sldId id="348" r:id="rId66"/>
    <p:sldId id="349" r:id="rId67"/>
  </p:sldIdLst>
  <p:sldSz cx="10058400" cy="777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7200"/>
    <a:srgbClr val="FF7700"/>
    <a:srgbClr val="478CC4"/>
    <a:srgbClr val="4788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09"/>
    <p:restoredTop sz="89172"/>
  </p:normalViewPr>
  <p:slideViewPr>
    <p:cSldViewPr snapToGrid="0" snapToObjects="1">
      <p:cViewPr varScale="1">
        <p:scale>
          <a:sx n="81" d="100"/>
          <a:sy n="81" d="100"/>
        </p:scale>
        <p:origin x="1368" y="17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0" d="100"/>
          <a:sy n="90" d="100"/>
        </p:scale>
        <p:origin x="2936" y="2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7F59A7-0910-ED41-9BCB-6A96EE60205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A744D4B-F749-AF4E-9B79-82F5D2F4E8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2C90EF3-14C1-A440-B93D-04B8C09281DD}" type="datetimeFigureOut">
              <a:t>3/31/20</a:t>
            </a:fld>
            <a:endParaRPr lang="en-US"/>
          </a:p>
        </p:txBody>
      </p:sp>
      <p:sp>
        <p:nvSpPr>
          <p:cNvPr id="4" name="Footer Placeholder 3">
            <a:extLst>
              <a:ext uri="{FF2B5EF4-FFF2-40B4-BE49-F238E27FC236}">
                <a16:creationId xmlns:a16="http://schemas.microsoft.com/office/drawing/2014/main" id="{0C6CE0D4-7BC4-164A-A156-EF832DCDE49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FA02EF2-F09A-8348-AC5D-AE74BEA350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0C0510-3B1A-7941-8AAF-FB58FD9C314B}" type="slidenum">
              <a:t>‹#›</a:t>
            </a:fld>
            <a:endParaRPr lang="en-US"/>
          </a:p>
        </p:txBody>
      </p:sp>
    </p:spTree>
    <p:extLst>
      <p:ext uri="{BB962C8B-B14F-4D97-AF65-F5344CB8AC3E}">
        <p14:creationId xmlns:p14="http://schemas.microsoft.com/office/powerpoint/2010/main" val="7754259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ABF687-A0D3-F349-804C-463617328230}" type="datetimeFigureOut">
              <a:t>3/31/20</a:t>
            </a:fld>
            <a:endParaRPr lang="en-US"/>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D6AD3A-E91B-934C-81CD-4C1A27393FE5}" type="slidenum">
              <a:t>‹#›</a:t>
            </a:fld>
            <a:endParaRPr lang="en-US"/>
          </a:p>
        </p:txBody>
      </p:sp>
    </p:spTree>
    <p:extLst>
      <p:ext uri="{BB962C8B-B14F-4D97-AF65-F5344CB8AC3E}">
        <p14:creationId xmlns:p14="http://schemas.microsoft.com/office/powerpoint/2010/main" val="2606896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1</a:t>
            </a:fld>
            <a:endParaRPr lang="en-US"/>
          </a:p>
        </p:txBody>
      </p:sp>
    </p:spTree>
    <p:extLst>
      <p:ext uri="{BB962C8B-B14F-4D97-AF65-F5344CB8AC3E}">
        <p14:creationId xmlns:p14="http://schemas.microsoft.com/office/powerpoint/2010/main" val="1054250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data viz should enable the viewer to get as far down this list as possible with </a:t>
            </a:r>
            <a:r>
              <a:rPr lang="en-US" b="1"/>
              <a:t>accuracy </a:t>
            </a:r>
            <a:r>
              <a:rPr lang="en-US" b="0"/>
              <a:t>and</a:t>
            </a:r>
            <a:r>
              <a:rPr lang="en-US" b="1"/>
              <a:t> efficiency</a:t>
            </a:r>
          </a:p>
        </p:txBody>
      </p:sp>
      <p:sp>
        <p:nvSpPr>
          <p:cNvPr id="4" name="Slide Number Placeholder 3"/>
          <p:cNvSpPr>
            <a:spLocks noGrp="1"/>
          </p:cNvSpPr>
          <p:nvPr>
            <p:ph type="sldNum" sz="quarter" idx="5"/>
          </p:nvPr>
        </p:nvSpPr>
        <p:spPr/>
        <p:txBody>
          <a:bodyPr/>
          <a:lstStyle/>
          <a:p>
            <a:fld id="{CAD6AD3A-E91B-934C-81CD-4C1A27393FE5}" type="slidenum">
              <a:rPr lang="en-US"/>
              <a:t>10</a:t>
            </a:fld>
            <a:endParaRPr lang="en-US"/>
          </a:p>
        </p:txBody>
      </p:sp>
    </p:spTree>
    <p:extLst>
      <p:ext uri="{BB962C8B-B14F-4D97-AF65-F5344CB8AC3E}">
        <p14:creationId xmlns:p14="http://schemas.microsoft.com/office/powerpoint/2010/main" val="2379307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11</a:t>
            </a:fld>
            <a:endParaRPr lang="en-US"/>
          </a:p>
        </p:txBody>
      </p:sp>
    </p:spTree>
    <p:extLst>
      <p:ext uri="{BB962C8B-B14F-4D97-AF65-F5344CB8AC3E}">
        <p14:creationId xmlns:p14="http://schemas.microsoft.com/office/powerpoint/2010/main" val="3128028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12</a:t>
            </a:fld>
            <a:endParaRPr lang="en-US"/>
          </a:p>
        </p:txBody>
      </p:sp>
    </p:spTree>
    <p:extLst>
      <p:ext uri="{BB962C8B-B14F-4D97-AF65-F5344CB8AC3E}">
        <p14:creationId xmlns:p14="http://schemas.microsoft.com/office/powerpoint/2010/main" val="1354049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Luminance = brightness</a:t>
            </a:r>
          </a:p>
          <a:p>
            <a:r>
              <a:rPr lang="en-US"/>
              <a:t>Saturation = amount of color</a:t>
            </a:r>
          </a:p>
          <a:p>
            <a:r>
              <a:rPr lang="en-US"/>
              <a:t>Hue = color</a:t>
            </a:r>
          </a:p>
        </p:txBody>
      </p:sp>
      <p:sp>
        <p:nvSpPr>
          <p:cNvPr id="4" name="Slide Number Placeholder 3"/>
          <p:cNvSpPr>
            <a:spLocks noGrp="1"/>
          </p:cNvSpPr>
          <p:nvPr>
            <p:ph type="sldNum" sz="quarter" idx="5"/>
          </p:nvPr>
        </p:nvSpPr>
        <p:spPr/>
        <p:txBody>
          <a:bodyPr/>
          <a:lstStyle/>
          <a:p>
            <a:fld id="{CAD6AD3A-E91B-934C-81CD-4C1A27393FE5}" type="slidenum">
              <a:rPr lang="en-US"/>
              <a:t>13</a:t>
            </a:fld>
            <a:endParaRPr lang="en-US"/>
          </a:p>
        </p:txBody>
      </p:sp>
    </p:spTree>
    <p:extLst>
      <p:ext uri="{BB962C8B-B14F-4D97-AF65-F5344CB8AC3E}">
        <p14:creationId xmlns:p14="http://schemas.microsoft.com/office/powerpoint/2010/main" val="4248078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HUE. Some of these you can do, but they are very slow because this is a table lookup. Hue does not inherently have an intuitive order.</a:t>
            </a:r>
          </a:p>
          <a:p>
            <a:endParaRPr lang="en-US"/>
          </a:p>
          <a:p>
            <a:r>
              <a:rPr lang="en-US"/>
              <a:t>If we use a hue scale that adds in luminance as an additional channel, so low luminance (dark) at bottom and high luminance (bright) at the top, that can already help to make the scale more understandable</a:t>
            </a:r>
          </a:p>
        </p:txBody>
      </p:sp>
      <p:sp>
        <p:nvSpPr>
          <p:cNvPr id="4" name="Slide Number Placeholder 3"/>
          <p:cNvSpPr>
            <a:spLocks noGrp="1"/>
          </p:cNvSpPr>
          <p:nvPr>
            <p:ph type="sldNum" sz="quarter" idx="5"/>
          </p:nvPr>
        </p:nvSpPr>
        <p:spPr/>
        <p:txBody>
          <a:bodyPr/>
          <a:lstStyle/>
          <a:p>
            <a:fld id="{CAD6AD3A-E91B-934C-81CD-4C1A27393FE5}" type="slidenum">
              <a:rPr lang="en-US"/>
              <a:t>14</a:t>
            </a:fld>
            <a:endParaRPr lang="en-US"/>
          </a:p>
        </p:txBody>
      </p:sp>
    </p:spTree>
    <p:extLst>
      <p:ext uri="{BB962C8B-B14F-4D97-AF65-F5344CB8AC3E}">
        <p14:creationId xmlns:p14="http://schemas.microsoft.com/office/powerpoint/2010/main" val="42798840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HUE. Some of these you can do, but they are very slow because this is a table lookup. In general, hue does not have a natural order but this color scale from dark blue to bright yellow makes use of luminance too so that helps our eye establish an intuitive hierarchy</a:t>
            </a:r>
          </a:p>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15</a:t>
            </a:fld>
            <a:endParaRPr lang="en-US"/>
          </a:p>
        </p:txBody>
      </p:sp>
    </p:spTree>
    <p:extLst>
      <p:ext uri="{BB962C8B-B14F-4D97-AF65-F5344CB8AC3E}">
        <p14:creationId xmlns:p14="http://schemas.microsoft.com/office/powerpoint/2010/main" val="301222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16</a:t>
            </a:fld>
            <a:endParaRPr lang="en-US"/>
          </a:p>
        </p:txBody>
      </p:sp>
    </p:spTree>
    <p:extLst>
      <p:ext uri="{BB962C8B-B14F-4D97-AF65-F5344CB8AC3E}">
        <p14:creationId xmlns:p14="http://schemas.microsoft.com/office/powerpoint/2010/main" val="39684125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17</a:t>
            </a:fld>
            <a:endParaRPr lang="en-US"/>
          </a:p>
        </p:txBody>
      </p:sp>
    </p:spTree>
    <p:extLst>
      <p:ext uri="{BB962C8B-B14F-4D97-AF65-F5344CB8AC3E}">
        <p14:creationId xmlns:p14="http://schemas.microsoft.com/office/powerpoint/2010/main" val="804116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18</a:t>
            </a:fld>
            <a:endParaRPr lang="en-US"/>
          </a:p>
        </p:txBody>
      </p:sp>
    </p:spTree>
    <p:extLst>
      <p:ext uri="{BB962C8B-B14F-4D97-AF65-F5344CB8AC3E}">
        <p14:creationId xmlns:p14="http://schemas.microsoft.com/office/powerpoint/2010/main" val="7149186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19</a:t>
            </a:fld>
            <a:endParaRPr lang="en-US"/>
          </a:p>
        </p:txBody>
      </p:sp>
    </p:spTree>
    <p:extLst>
      <p:ext uri="{BB962C8B-B14F-4D97-AF65-F5344CB8AC3E}">
        <p14:creationId xmlns:p14="http://schemas.microsoft.com/office/powerpoint/2010/main" val="472719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do we even need viz? BC looking at raw data does not help us decipher meaning. </a:t>
            </a:r>
          </a:p>
          <a:p>
            <a:r>
              <a:rPr lang="en-US"/>
              <a:t>Purpose of a viz: Communication: Make new ideas pop into the heads of audience</a:t>
            </a:r>
          </a:p>
        </p:txBody>
      </p:sp>
      <p:sp>
        <p:nvSpPr>
          <p:cNvPr id="4" name="Slide Number Placeholder 3"/>
          <p:cNvSpPr>
            <a:spLocks noGrp="1"/>
          </p:cNvSpPr>
          <p:nvPr>
            <p:ph type="sldNum" sz="quarter" idx="5"/>
          </p:nvPr>
        </p:nvSpPr>
        <p:spPr/>
        <p:txBody>
          <a:bodyPr/>
          <a:lstStyle/>
          <a:p>
            <a:fld id="{CAD6AD3A-E91B-934C-81CD-4C1A27393FE5}" type="slidenum">
              <a:rPr lang="en-US"/>
              <a:t>2</a:t>
            </a:fld>
            <a:endParaRPr lang="en-US"/>
          </a:p>
        </p:txBody>
      </p:sp>
    </p:spTree>
    <p:extLst>
      <p:ext uri="{BB962C8B-B14F-4D97-AF65-F5344CB8AC3E}">
        <p14:creationId xmlns:p14="http://schemas.microsoft.com/office/powerpoint/2010/main" val="26061430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Natural order of saturation. Without legend you are still fine to guess the order. Can start to do ratioing (provided 0 color = 0 mpg)</a:t>
            </a:r>
          </a:p>
        </p:txBody>
      </p:sp>
      <p:sp>
        <p:nvSpPr>
          <p:cNvPr id="4" name="Slide Number Placeholder 3"/>
          <p:cNvSpPr>
            <a:spLocks noGrp="1"/>
          </p:cNvSpPr>
          <p:nvPr>
            <p:ph type="sldNum" sz="quarter" idx="5"/>
          </p:nvPr>
        </p:nvSpPr>
        <p:spPr/>
        <p:txBody>
          <a:bodyPr/>
          <a:lstStyle/>
          <a:p>
            <a:fld id="{CAD6AD3A-E91B-934C-81CD-4C1A27393FE5}" type="slidenum">
              <a:rPr lang="en-US"/>
              <a:t>20</a:t>
            </a:fld>
            <a:endParaRPr lang="en-US"/>
          </a:p>
        </p:txBody>
      </p:sp>
    </p:spTree>
    <p:extLst>
      <p:ext uri="{BB962C8B-B14F-4D97-AF65-F5344CB8AC3E}">
        <p14:creationId xmlns:p14="http://schemas.microsoft.com/office/powerpoint/2010/main" val="51909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slightly altered the previous plot so that the zero TB means zero saturatuion, which is how we intuitively want to read that saturation legend. Maritius is Can start to do ratioing (provided 0 color = 0 TB). </a:t>
            </a:r>
          </a:p>
        </p:txBody>
      </p:sp>
      <p:sp>
        <p:nvSpPr>
          <p:cNvPr id="4" name="Slide Number Placeholder 3"/>
          <p:cNvSpPr>
            <a:spLocks noGrp="1"/>
          </p:cNvSpPr>
          <p:nvPr>
            <p:ph type="sldNum" sz="quarter" idx="5"/>
          </p:nvPr>
        </p:nvSpPr>
        <p:spPr/>
        <p:txBody>
          <a:bodyPr/>
          <a:lstStyle/>
          <a:p>
            <a:fld id="{CAD6AD3A-E91B-934C-81CD-4C1A27393FE5}" type="slidenum">
              <a:rPr lang="en-US"/>
              <a:t>21</a:t>
            </a:fld>
            <a:endParaRPr lang="en-US"/>
          </a:p>
        </p:txBody>
      </p:sp>
    </p:spTree>
    <p:extLst>
      <p:ext uri="{BB962C8B-B14F-4D97-AF65-F5344CB8AC3E}">
        <p14:creationId xmlns:p14="http://schemas.microsoft.com/office/powerpoint/2010/main" val="26119065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22</a:t>
            </a:fld>
            <a:endParaRPr lang="en-US"/>
          </a:p>
        </p:txBody>
      </p:sp>
    </p:spTree>
    <p:extLst>
      <p:ext uri="{BB962C8B-B14F-4D97-AF65-F5344CB8AC3E}">
        <p14:creationId xmlns:p14="http://schemas.microsoft.com/office/powerpoint/2010/main" val="3453260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AREA. Ratioing is possible with 2D area. Needs to be done right though! Scaled the AREA (not the radius or diameter). Scaled so that 0TB = 0area</a:t>
            </a:r>
          </a:p>
        </p:txBody>
      </p:sp>
      <p:sp>
        <p:nvSpPr>
          <p:cNvPr id="4" name="Slide Number Placeholder 3"/>
          <p:cNvSpPr>
            <a:spLocks noGrp="1"/>
          </p:cNvSpPr>
          <p:nvPr>
            <p:ph type="sldNum" sz="quarter" idx="5"/>
          </p:nvPr>
        </p:nvSpPr>
        <p:spPr/>
        <p:txBody>
          <a:bodyPr/>
          <a:lstStyle/>
          <a:p>
            <a:fld id="{CAD6AD3A-E91B-934C-81CD-4C1A27393FE5}" type="slidenum">
              <a:rPr lang="en-US"/>
              <a:t>23</a:t>
            </a:fld>
            <a:endParaRPr lang="en-US"/>
          </a:p>
        </p:txBody>
      </p:sp>
    </p:spTree>
    <p:extLst>
      <p:ext uri="{BB962C8B-B14F-4D97-AF65-F5344CB8AC3E}">
        <p14:creationId xmlns:p14="http://schemas.microsoft.com/office/powerpoint/2010/main" val="7114666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Hans Rosling gapminder dataset</a:t>
            </a:r>
          </a:p>
        </p:txBody>
      </p:sp>
      <p:sp>
        <p:nvSpPr>
          <p:cNvPr id="4" name="Slide Number Placeholder 3"/>
          <p:cNvSpPr>
            <a:spLocks noGrp="1"/>
          </p:cNvSpPr>
          <p:nvPr>
            <p:ph type="sldNum" sz="quarter" idx="5"/>
          </p:nvPr>
        </p:nvSpPr>
        <p:spPr/>
        <p:txBody>
          <a:bodyPr/>
          <a:lstStyle/>
          <a:p>
            <a:fld id="{CAD6AD3A-E91B-934C-81CD-4C1A27393FE5}" type="slidenum">
              <a:rPr lang="en-US"/>
              <a:t>24</a:t>
            </a:fld>
            <a:endParaRPr lang="en-US"/>
          </a:p>
        </p:txBody>
      </p:sp>
    </p:spTree>
    <p:extLst>
      <p:ext uri="{BB962C8B-B14F-4D97-AF65-F5344CB8AC3E}">
        <p14:creationId xmlns:p14="http://schemas.microsoft.com/office/powerpoint/2010/main" val="33629513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25</a:t>
            </a:fld>
            <a:endParaRPr lang="en-US"/>
          </a:p>
        </p:txBody>
      </p:sp>
    </p:spTree>
    <p:extLst>
      <p:ext uri="{BB962C8B-B14F-4D97-AF65-F5344CB8AC3E}">
        <p14:creationId xmlns:p14="http://schemas.microsoft.com/office/powerpoint/2010/main" val="41417979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Horizontal = 0mpg and vertical = max in dataset</a:t>
            </a:r>
          </a:p>
          <a:p>
            <a:r>
              <a:rPr lang="en-US"/>
              <a:t>Cadilac is 1/3 as efficient as Corolla and ½ as efficient as Datsun710</a:t>
            </a:r>
          </a:p>
        </p:txBody>
      </p:sp>
      <p:sp>
        <p:nvSpPr>
          <p:cNvPr id="4" name="Slide Number Placeholder 3"/>
          <p:cNvSpPr>
            <a:spLocks noGrp="1"/>
          </p:cNvSpPr>
          <p:nvPr>
            <p:ph type="sldNum" sz="quarter" idx="5"/>
          </p:nvPr>
        </p:nvSpPr>
        <p:spPr/>
        <p:txBody>
          <a:bodyPr/>
          <a:lstStyle/>
          <a:p>
            <a:fld id="{CAD6AD3A-E91B-934C-81CD-4C1A27393FE5}" type="slidenum">
              <a:rPr lang="en-US"/>
              <a:t>26</a:t>
            </a:fld>
            <a:endParaRPr lang="en-US"/>
          </a:p>
        </p:txBody>
      </p:sp>
    </p:spTree>
    <p:extLst>
      <p:ext uri="{BB962C8B-B14F-4D97-AF65-F5344CB8AC3E}">
        <p14:creationId xmlns:p14="http://schemas.microsoft.com/office/powerpoint/2010/main" val="38426015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Pop growth is encoded as angle</a:t>
            </a:r>
          </a:p>
          <a:p>
            <a:r>
              <a:rPr lang="en-US"/>
              <a:t>Is oceania growing faster or slower than Asia? – hard to tell</a:t>
            </a:r>
          </a:p>
        </p:txBody>
      </p:sp>
      <p:sp>
        <p:nvSpPr>
          <p:cNvPr id="4" name="Slide Number Placeholder 3"/>
          <p:cNvSpPr>
            <a:spLocks noGrp="1"/>
          </p:cNvSpPr>
          <p:nvPr>
            <p:ph type="sldNum" sz="quarter" idx="5"/>
          </p:nvPr>
        </p:nvSpPr>
        <p:spPr/>
        <p:txBody>
          <a:bodyPr/>
          <a:lstStyle/>
          <a:p>
            <a:fld id="{CAD6AD3A-E91B-934C-81CD-4C1A27393FE5}" type="slidenum">
              <a:rPr lang="en-US"/>
              <a:t>27</a:t>
            </a:fld>
            <a:endParaRPr lang="en-US"/>
          </a:p>
        </p:txBody>
      </p:sp>
    </p:spTree>
    <p:extLst>
      <p:ext uri="{BB962C8B-B14F-4D97-AF65-F5344CB8AC3E}">
        <p14:creationId xmlns:p14="http://schemas.microsoft.com/office/powerpoint/2010/main" val="10995964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28</a:t>
            </a:fld>
            <a:endParaRPr lang="en-US"/>
          </a:p>
        </p:txBody>
      </p:sp>
    </p:spTree>
    <p:extLst>
      <p:ext uri="{BB962C8B-B14F-4D97-AF65-F5344CB8AC3E}">
        <p14:creationId xmlns:p14="http://schemas.microsoft.com/office/powerpoint/2010/main" val="3483659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get accurate ratioing – better than angle or area</a:t>
            </a:r>
          </a:p>
          <a:p>
            <a:r>
              <a:rPr lang="en-US"/>
              <a:t>Valiant is about 1.5x higher than Cadilac</a:t>
            </a:r>
          </a:p>
          <a:p>
            <a:endParaRPr lang="en-US"/>
          </a:p>
          <a:p>
            <a:r>
              <a:rPr lang="en-US"/>
              <a:t>BUT – discrimination is still tough</a:t>
            </a:r>
          </a:p>
          <a:p>
            <a:r>
              <a:rPr lang="en-US"/>
              <a:t>Are Maserati and Imperial same or different? – hard to tell because on on common baseline</a:t>
            </a:r>
          </a:p>
        </p:txBody>
      </p:sp>
      <p:sp>
        <p:nvSpPr>
          <p:cNvPr id="4" name="Slide Number Placeholder 3"/>
          <p:cNvSpPr>
            <a:spLocks noGrp="1"/>
          </p:cNvSpPr>
          <p:nvPr>
            <p:ph type="sldNum" sz="quarter" idx="5"/>
          </p:nvPr>
        </p:nvSpPr>
        <p:spPr/>
        <p:txBody>
          <a:bodyPr/>
          <a:lstStyle/>
          <a:p>
            <a:fld id="{CAD6AD3A-E91B-934C-81CD-4C1A27393FE5}" type="slidenum">
              <a:rPr lang="en-US"/>
              <a:t>29</a:t>
            </a:fld>
            <a:endParaRPr lang="en-US"/>
          </a:p>
        </p:txBody>
      </p:sp>
    </p:spTree>
    <p:extLst>
      <p:ext uri="{BB962C8B-B14F-4D97-AF65-F5344CB8AC3E}">
        <p14:creationId xmlns:p14="http://schemas.microsoft.com/office/powerpoint/2010/main" val="321608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Figure out what relationship these 3 variables have.</a:t>
            </a:r>
          </a:p>
          <a:p>
            <a:r>
              <a:rPr lang="en-US"/>
              <a:t>We have choices in how to visualize and those choices are important</a:t>
            </a:r>
          </a:p>
        </p:txBody>
      </p:sp>
      <p:sp>
        <p:nvSpPr>
          <p:cNvPr id="4" name="Slide Number Placeholder 3"/>
          <p:cNvSpPr>
            <a:spLocks noGrp="1"/>
          </p:cNvSpPr>
          <p:nvPr>
            <p:ph type="sldNum" sz="quarter" idx="5"/>
          </p:nvPr>
        </p:nvSpPr>
        <p:spPr/>
        <p:txBody>
          <a:bodyPr/>
          <a:lstStyle/>
          <a:p>
            <a:fld id="{CAD6AD3A-E91B-934C-81CD-4C1A27393FE5}" type="slidenum">
              <a:rPr lang="en-US"/>
              <a:t>3</a:t>
            </a:fld>
            <a:endParaRPr lang="en-US"/>
          </a:p>
        </p:txBody>
      </p:sp>
    </p:spTree>
    <p:extLst>
      <p:ext uri="{BB962C8B-B14F-4D97-AF65-F5344CB8AC3E}">
        <p14:creationId xmlns:p14="http://schemas.microsoft.com/office/powerpoint/2010/main" val="19621801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Length of unaligned line segments is actually common</a:t>
            </a:r>
          </a:p>
        </p:txBody>
      </p:sp>
      <p:sp>
        <p:nvSpPr>
          <p:cNvPr id="4" name="Slide Number Placeholder 3"/>
          <p:cNvSpPr>
            <a:spLocks noGrp="1"/>
          </p:cNvSpPr>
          <p:nvPr>
            <p:ph type="sldNum" sz="quarter" idx="5"/>
          </p:nvPr>
        </p:nvSpPr>
        <p:spPr/>
        <p:txBody>
          <a:bodyPr/>
          <a:lstStyle/>
          <a:p>
            <a:fld id="{CAD6AD3A-E91B-934C-81CD-4C1A27393FE5}" type="slidenum">
              <a:rPr lang="en-US"/>
              <a:t>30</a:t>
            </a:fld>
            <a:endParaRPr lang="en-US"/>
          </a:p>
        </p:txBody>
      </p:sp>
    </p:spTree>
    <p:extLst>
      <p:ext uri="{BB962C8B-B14F-4D97-AF65-F5344CB8AC3E}">
        <p14:creationId xmlns:p14="http://schemas.microsoft.com/office/powerpoint/2010/main" val="3097211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31</a:t>
            </a:fld>
            <a:endParaRPr lang="en-US"/>
          </a:p>
        </p:txBody>
      </p:sp>
    </p:spTree>
    <p:extLst>
      <p:ext uri="{BB962C8B-B14F-4D97-AF65-F5344CB8AC3E}">
        <p14:creationId xmlns:p14="http://schemas.microsoft.com/office/powerpoint/2010/main" val="41157644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can tell diff between two very close values</a:t>
            </a:r>
          </a:p>
        </p:txBody>
      </p:sp>
      <p:sp>
        <p:nvSpPr>
          <p:cNvPr id="4" name="Slide Number Placeholder 3"/>
          <p:cNvSpPr>
            <a:spLocks noGrp="1"/>
          </p:cNvSpPr>
          <p:nvPr>
            <p:ph type="sldNum" sz="quarter" idx="5"/>
          </p:nvPr>
        </p:nvSpPr>
        <p:spPr/>
        <p:txBody>
          <a:bodyPr/>
          <a:lstStyle/>
          <a:p>
            <a:fld id="{CAD6AD3A-E91B-934C-81CD-4C1A27393FE5}" type="slidenum">
              <a:rPr lang="en-US"/>
              <a:t>32</a:t>
            </a:fld>
            <a:endParaRPr lang="en-US"/>
          </a:p>
        </p:txBody>
      </p:sp>
    </p:spTree>
    <p:extLst>
      <p:ext uri="{BB962C8B-B14F-4D97-AF65-F5344CB8AC3E}">
        <p14:creationId xmlns:p14="http://schemas.microsoft.com/office/powerpoint/2010/main" val="16134411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33</a:t>
            </a:fld>
            <a:endParaRPr lang="en-US"/>
          </a:p>
        </p:txBody>
      </p:sp>
    </p:spTree>
    <p:extLst>
      <p:ext uri="{BB962C8B-B14F-4D97-AF65-F5344CB8AC3E}">
        <p14:creationId xmlns:p14="http://schemas.microsoft.com/office/powerpoint/2010/main" val="19379540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34</a:t>
            </a:fld>
            <a:endParaRPr lang="en-US"/>
          </a:p>
        </p:txBody>
      </p:sp>
    </p:spTree>
    <p:extLst>
      <p:ext uri="{BB962C8B-B14F-4D97-AF65-F5344CB8AC3E}">
        <p14:creationId xmlns:p14="http://schemas.microsoft.com/office/powerpoint/2010/main" val="7121775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Ratioing, ranking, and discrimination are easy!</a:t>
            </a:r>
          </a:p>
        </p:txBody>
      </p:sp>
      <p:sp>
        <p:nvSpPr>
          <p:cNvPr id="4" name="Slide Number Placeholder 3"/>
          <p:cNvSpPr>
            <a:spLocks noGrp="1"/>
          </p:cNvSpPr>
          <p:nvPr>
            <p:ph type="sldNum" sz="quarter" idx="5"/>
          </p:nvPr>
        </p:nvSpPr>
        <p:spPr/>
        <p:txBody>
          <a:bodyPr/>
          <a:lstStyle/>
          <a:p>
            <a:fld id="{CAD6AD3A-E91B-934C-81CD-4C1A27393FE5}" type="slidenum">
              <a:rPr lang="en-US"/>
              <a:t>35</a:t>
            </a:fld>
            <a:endParaRPr lang="en-US"/>
          </a:p>
        </p:txBody>
      </p:sp>
    </p:spTree>
    <p:extLst>
      <p:ext uri="{BB962C8B-B14F-4D97-AF65-F5344CB8AC3E}">
        <p14:creationId xmlns:p14="http://schemas.microsoft.com/office/powerpoint/2010/main" val="7405759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36</a:t>
            </a:fld>
            <a:endParaRPr lang="en-US"/>
          </a:p>
        </p:txBody>
      </p:sp>
    </p:spTree>
    <p:extLst>
      <p:ext uri="{BB962C8B-B14F-4D97-AF65-F5344CB8AC3E}">
        <p14:creationId xmlns:p14="http://schemas.microsoft.com/office/powerpoint/2010/main" val="2248614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Shows number of diamonds in each clarity class (length of bars)</a:t>
            </a:r>
          </a:p>
          <a:p>
            <a:r>
              <a:rPr lang="en-US"/>
              <a:t>Count within cut/clarity combo – these are hard</a:t>
            </a:r>
          </a:p>
          <a:p>
            <a:endParaRPr lang="en-US"/>
          </a:p>
          <a:p>
            <a:r>
              <a:rPr lang="en-US"/>
              <a:t>Are there more SI1 or SI2 premium?</a:t>
            </a:r>
          </a:p>
          <a:p>
            <a:r>
              <a:rPr lang="en-US"/>
              <a:t>Decoding lengths is harder than position on common scale</a:t>
            </a:r>
          </a:p>
        </p:txBody>
      </p:sp>
      <p:sp>
        <p:nvSpPr>
          <p:cNvPr id="4" name="Slide Number Placeholder 3"/>
          <p:cNvSpPr>
            <a:spLocks noGrp="1"/>
          </p:cNvSpPr>
          <p:nvPr>
            <p:ph type="sldNum" sz="quarter" idx="5"/>
          </p:nvPr>
        </p:nvSpPr>
        <p:spPr/>
        <p:txBody>
          <a:bodyPr/>
          <a:lstStyle/>
          <a:p>
            <a:fld id="{CAD6AD3A-E91B-934C-81CD-4C1A27393FE5}" type="slidenum">
              <a:rPr lang="en-US"/>
              <a:t>37</a:t>
            </a:fld>
            <a:endParaRPr lang="en-US"/>
          </a:p>
        </p:txBody>
      </p:sp>
    </p:spTree>
    <p:extLst>
      <p:ext uri="{BB962C8B-B14F-4D97-AF65-F5344CB8AC3E}">
        <p14:creationId xmlns:p14="http://schemas.microsoft.com/office/powerpoint/2010/main" val="9206324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Parallel coordinates plot encodes the count of clarity/cut as position on a common scale</a:t>
            </a:r>
          </a:p>
          <a:p>
            <a:endParaRPr lang="en-US"/>
          </a:p>
          <a:p>
            <a:r>
              <a:rPr lang="en-US"/>
              <a:t>You have lost info about totals in each clarity group, so suggest to add a second chart if you need that info</a:t>
            </a:r>
          </a:p>
          <a:p>
            <a:endParaRPr lang="en-US"/>
          </a:p>
          <a:p>
            <a:r>
              <a:rPr lang="en-US"/>
              <a:t>Multiple charts that are each good is better than a chart with so much info that nothing comes across</a:t>
            </a:r>
          </a:p>
        </p:txBody>
      </p:sp>
      <p:sp>
        <p:nvSpPr>
          <p:cNvPr id="4" name="Slide Number Placeholder 3"/>
          <p:cNvSpPr>
            <a:spLocks noGrp="1"/>
          </p:cNvSpPr>
          <p:nvPr>
            <p:ph type="sldNum" sz="quarter" idx="5"/>
          </p:nvPr>
        </p:nvSpPr>
        <p:spPr/>
        <p:txBody>
          <a:bodyPr/>
          <a:lstStyle/>
          <a:p>
            <a:fld id="{CAD6AD3A-E91B-934C-81CD-4C1A27393FE5}" type="slidenum">
              <a:rPr lang="en-US"/>
              <a:t>38</a:t>
            </a:fld>
            <a:endParaRPr lang="en-US"/>
          </a:p>
        </p:txBody>
      </p:sp>
    </p:spTree>
    <p:extLst>
      <p:ext uri="{BB962C8B-B14F-4D97-AF65-F5344CB8AC3E}">
        <p14:creationId xmlns:p14="http://schemas.microsoft.com/office/powerpoint/2010/main" val="1298124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Encode information as angles (4</a:t>
            </a:r>
            <a:r>
              <a:rPr lang="en-US" baseline="30000"/>
              <a:t>th</a:t>
            </a:r>
            <a:r>
              <a:rPr lang="en-US"/>
              <a:t> on the list)</a:t>
            </a:r>
          </a:p>
        </p:txBody>
      </p:sp>
      <p:sp>
        <p:nvSpPr>
          <p:cNvPr id="4" name="Slide Number Placeholder 3"/>
          <p:cNvSpPr>
            <a:spLocks noGrp="1"/>
          </p:cNvSpPr>
          <p:nvPr>
            <p:ph type="sldNum" sz="quarter" idx="5"/>
          </p:nvPr>
        </p:nvSpPr>
        <p:spPr/>
        <p:txBody>
          <a:bodyPr/>
          <a:lstStyle/>
          <a:p>
            <a:fld id="{CAD6AD3A-E91B-934C-81CD-4C1A27393FE5}" type="slidenum">
              <a:rPr lang="en-US"/>
              <a:t>39</a:t>
            </a:fld>
            <a:endParaRPr lang="en-US"/>
          </a:p>
        </p:txBody>
      </p:sp>
    </p:spTree>
    <p:extLst>
      <p:ext uri="{BB962C8B-B14F-4D97-AF65-F5344CB8AC3E}">
        <p14:creationId xmlns:p14="http://schemas.microsoft.com/office/powerpoint/2010/main" val="477614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graphed the variable i along the x axis and have plotted the variables A and B as lines. Looks nice, but maybe not the best way to show the relationship between A and B</a:t>
            </a:r>
          </a:p>
          <a:p>
            <a:endParaRPr lang="en-US"/>
          </a:p>
          <a:p>
            <a:r>
              <a:rPr lang="en-US"/>
              <a:t>What if instead of mapping the variable I to the x-axis, we mapped a to the X-axis and b to the Y-axis?</a:t>
            </a:r>
          </a:p>
        </p:txBody>
      </p:sp>
      <p:sp>
        <p:nvSpPr>
          <p:cNvPr id="4" name="Slide Number Placeholder 3"/>
          <p:cNvSpPr>
            <a:spLocks noGrp="1"/>
          </p:cNvSpPr>
          <p:nvPr>
            <p:ph type="sldNum" sz="quarter" idx="5"/>
          </p:nvPr>
        </p:nvSpPr>
        <p:spPr/>
        <p:txBody>
          <a:bodyPr/>
          <a:lstStyle/>
          <a:p>
            <a:fld id="{CAD6AD3A-E91B-934C-81CD-4C1A27393FE5}" type="slidenum">
              <a:rPr lang="en-US"/>
              <a:t>4</a:t>
            </a:fld>
            <a:endParaRPr lang="en-US"/>
          </a:p>
        </p:txBody>
      </p:sp>
    </p:spTree>
    <p:extLst>
      <p:ext uri="{BB962C8B-B14F-4D97-AF65-F5344CB8AC3E}">
        <p14:creationId xmlns:p14="http://schemas.microsoft.com/office/powerpoint/2010/main" val="9844474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William Cleveland</a:t>
            </a:r>
          </a:p>
        </p:txBody>
      </p:sp>
      <p:sp>
        <p:nvSpPr>
          <p:cNvPr id="4" name="Slide Number Placeholder 3"/>
          <p:cNvSpPr>
            <a:spLocks noGrp="1"/>
          </p:cNvSpPr>
          <p:nvPr>
            <p:ph type="sldNum" sz="quarter" idx="5"/>
          </p:nvPr>
        </p:nvSpPr>
        <p:spPr/>
        <p:txBody>
          <a:bodyPr/>
          <a:lstStyle/>
          <a:p>
            <a:fld id="{CAD6AD3A-E91B-934C-81CD-4C1A27393FE5}" type="slidenum">
              <a:rPr lang="en-US"/>
              <a:t>40</a:t>
            </a:fld>
            <a:endParaRPr lang="en-US"/>
          </a:p>
        </p:txBody>
      </p:sp>
    </p:spTree>
    <p:extLst>
      <p:ext uri="{BB962C8B-B14F-4D97-AF65-F5344CB8AC3E}">
        <p14:creationId xmlns:p14="http://schemas.microsoft.com/office/powerpoint/2010/main" val="4082809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Because of ASSEMBLY we easily perceive the colors as groups</a:t>
            </a:r>
          </a:p>
          <a:p>
            <a:r>
              <a:rPr lang="en-US"/>
              <a:t>Law of Similarity – we tend to see elements that are physically similar to each other as parts of the same object</a:t>
            </a:r>
          </a:p>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41</a:t>
            </a:fld>
            <a:endParaRPr lang="en-US"/>
          </a:p>
        </p:txBody>
      </p:sp>
    </p:spTree>
    <p:extLst>
      <p:ext uri="{BB962C8B-B14F-4D97-AF65-F5344CB8AC3E}">
        <p14:creationId xmlns:p14="http://schemas.microsoft.com/office/powerpoint/2010/main" val="14591103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Shape doesn’t work as well in this case because the differences in the shapes are difficult to perceive</a:t>
            </a:r>
          </a:p>
        </p:txBody>
      </p:sp>
      <p:sp>
        <p:nvSpPr>
          <p:cNvPr id="4" name="Slide Number Placeholder 3"/>
          <p:cNvSpPr>
            <a:spLocks noGrp="1"/>
          </p:cNvSpPr>
          <p:nvPr>
            <p:ph type="sldNum" sz="quarter" idx="5"/>
          </p:nvPr>
        </p:nvSpPr>
        <p:spPr/>
        <p:txBody>
          <a:bodyPr/>
          <a:lstStyle/>
          <a:p>
            <a:fld id="{CAD6AD3A-E91B-934C-81CD-4C1A27393FE5}" type="slidenum">
              <a:rPr lang="en-US"/>
              <a:t>42</a:t>
            </a:fld>
            <a:endParaRPr lang="en-US"/>
          </a:p>
        </p:txBody>
      </p:sp>
    </p:spTree>
    <p:extLst>
      <p:ext uri="{BB962C8B-B14F-4D97-AF65-F5344CB8AC3E}">
        <p14:creationId xmlns:p14="http://schemas.microsoft.com/office/powerpoint/2010/main" val="40239339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these shapes are pretty effective because they look so different from one another</a:t>
            </a:r>
          </a:p>
          <a:p>
            <a:endParaRPr lang="en-US"/>
          </a:p>
          <a:p>
            <a:r>
              <a:rPr lang="en-US"/>
              <a:t>Human eyes are really good at detecting curvature</a:t>
            </a:r>
          </a:p>
        </p:txBody>
      </p:sp>
      <p:sp>
        <p:nvSpPr>
          <p:cNvPr id="4" name="Slide Number Placeholder 3"/>
          <p:cNvSpPr>
            <a:spLocks noGrp="1"/>
          </p:cNvSpPr>
          <p:nvPr>
            <p:ph type="sldNum" sz="quarter" idx="5"/>
          </p:nvPr>
        </p:nvSpPr>
        <p:spPr/>
        <p:txBody>
          <a:bodyPr/>
          <a:lstStyle/>
          <a:p>
            <a:fld id="{CAD6AD3A-E91B-934C-81CD-4C1A27393FE5}" type="slidenum">
              <a:rPr lang="en-US"/>
              <a:t>43</a:t>
            </a:fld>
            <a:endParaRPr lang="en-US"/>
          </a:p>
        </p:txBody>
      </p:sp>
    </p:spTree>
    <p:extLst>
      <p:ext uri="{BB962C8B-B14F-4D97-AF65-F5344CB8AC3E}">
        <p14:creationId xmlns:p14="http://schemas.microsoft.com/office/powerpoint/2010/main" val="3171563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Encode same info in two channels – hue and angle</a:t>
            </a:r>
          </a:p>
        </p:txBody>
      </p:sp>
      <p:sp>
        <p:nvSpPr>
          <p:cNvPr id="4" name="Slide Number Placeholder 3"/>
          <p:cNvSpPr>
            <a:spLocks noGrp="1"/>
          </p:cNvSpPr>
          <p:nvPr>
            <p:ph type="sldNum" sz="quarter" idx="5"/>
          </p:nvPr>
        </p:nvSpPr>
        <p:spPr/>
        <p:txBody>
          <a:bodyPr/>
          <a:lstStyle/>
          <a:p>
            <a:fld id="{CAD6AD3A-E91B-934C-81CD-4C1A27393FE5}" type="slidenum">
              <a:rPr lang="en-US"/>
              <a:t>44</a:t>
            </a:fld>
            <a:endParaRPr lang="en-US"/>
          </a:p>
        </p:txBody>
      </p:sp>
    </p:spTree>
    <p:extLst>
      <p:ext uri="{BB962C8B-B14F-4D97-AF65-F5344CB8AC3E}">
        <p14:creationId xmlns:p14="http://schemas.microsoft.com/office/powerpoint/2010/main" val="9592237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Law of Proximity encourages our eyes to make 8 groupings here, one for each clarity class.</a:t>
            </a:r>
          </a:p>
          <a:p>
            <a:r>
              <a:rPr lang="en-US"/>
              <a:t>Difficult to tell how blue changes over clarity v. how green changes over clarity</a:t>
            </a:r>
          </a:p>
        </p:txBody>
      </p:sp>
      <p:sp>
        <p:nvSpPr>
          <p:cNvPr id="4" name="Slide Number Placeholder 3"/>
          <p:cNvSpPr>
            <a:spLocks noGrp="1"/>
          </p:cNvSpPr>
          <p:nvPr>
            <p:ph type="sldNum" sz="quarter" idx="5"/>
          </p:nvPr>
        </p:nvSpPr>
        <p:spPr/>
        <p:txBody>
          <a:bodyPr/>
          <a:lstStyle/>
          <a:p>
            <a:fld id="{CAD6AD3A-E91B-934C-81CD-4C1A27393FE5}" type="slidenum">
              <a:rPr lang="en-US"/>
              <a:t>45</a:t>
            </a:fld>
            <a:endParaRPr lang="en-US"/>
          </a:p>
        </p:txBody>
      </p:sp>
    </p:spTree>
    <p:extLst>
      <p:ext uri="{BB962C8B-B14F-4D97-AF65-F5344CB8AC3E}">
        <p14:creationId xmlns:p14="http://schemas.microsoft.com/office/powerpoint/2010/main" val="10273431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better since it helps our eye group by cut and then comparisons by clarity are made via the common scale</a:t>
            </a:r>
          </a:p>
        </p:txBody>
      </p:sp>
      <p:sp>
        <p:nvSpPr>
          <p:cNvPr id="4" name="Slide Number Placeholder 3"/>
          <p:cNvSpPr>
            <a:spLocks noGrp="1"/>
          </p:cNvSpPr>
          <p:nvPr>
            <p:ph type="sldNum" sz="quarter" idx="5"/>
          </p:nvPr>
        </p:nvSpPr>
        <p:spPr/>
        <p:txBody>
          <a:bodyPr/>
          <a:lstStyle/>
          <a:p>
            <a:fld id="{CAD6AD3A-E91B-934C-81CD-4C1A27393FE5}" type="slidenum">
              <a:rPr lang="en-US"/>
              <a:t>46</a:t>
            </a:fld>
            <a:endParaRPr lang="en-US"/>
          </a:p>
        </p:txBody>
      </p:sp>
    </p:spTree>
    <p:extLst>
      <p:ext uri="{BB962C8B-B14F-4D97-AF65-F5344CB8AC3E}">
        <p14:creationId xmlns:p14="http://schemas.microsoft.com/office/powerpoint/2010/main" val="10431514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William Cleveland</a:t>
            </a:r>
          </a:p>
        </p:txBody>
      </p:sp>
      <p:sp>
        <p:nvSpPr>
          <p:cNvPr id="4" name="Slide Number Placeholder 3"/>
          <p:cNvSpPr>
            <a:spLocks noGrp="1"/>
          </p:cNvSpPr>
          <p:nvPr>
            <p:ph type="sldNum" sz="quarter" idx="5"/>
          </p:nvPr>
        </p:nvSpPr>
        <p:spPr/>
        <p:txBody>
          <a:bodyPr/>
          <a:lstStyle/>
          <a:p>
            <a:fld id="{CAD6AD3A-E91B-934C-81CD-4C1A27393FE5}" type="slidenum">
              <a:rPr lang="en-US"/>
              <a:t>47</a:t>
            </a:fld>
            <a:endParaRPr lang="en-US"/>
          </a:p>
        </p:txBody>
      </p:sp>
    </p:spTree>
    <p:extLst>
      <p:ext uri="{BB962C8B-B14F-4D97-AF65-F5344CB8AC3E}">
        <p14:creationId xmlns:p14="http://schemas.microsoft.com/office/powerpoint/2010/main" val="25832718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You might think that detection is trivial but actually, for people not used to seeing a variety of data viz, this could be a challenge.</a:t>
            </a:r>
          </a:p>
          <a:p>
            <a:r>
              <a:rPr lang="en-US"/>
              <a:t>Here each point represents one car</a:t>
            </a:r>
          </a:p>
        </p:txBody>
      </p:sp>
      <p:sp>
        <p:nvSpPr>
          <p:cNvPr id="4" name="Slide Number Placeholder 3"/>
          <p:cNvSpPr>
            <a:spLocks noGrp="1"/>
          </p:cNvSpPr>
          <p:nvPr>
            <p:ph type="sldNum" sz="quarter" idx="5"/>
          </p:nvPr>
        </p:nvSpPr>
        <p:spPr/>
        <p:txBody>
          <a:bodyPr/>
          <a:lstStyle/>
          <a:p>
            <a:fld id="{CAD6AD3A-E91B-934C-81CD-4C1A27393FE5}" type="slidenum">
              <a:rPr lang="en-US"/>
              <a:t>48</a:t>
            </a:fld>
            <a:endParaRPr lang="en-US"/>
          </a:p>
        </p:txBody>
      </p:sp>
    </p:spTree>
    <p:extLst>
      <p:ext uri="{BB962C8B-B14F-4D97-AF65-F5344CB8AC3E}">
        <p14:creationId xmlns:p14="http://schemas.microsoft.com/office/powerpoint/2010/main" val="30314634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By giving too little visual weight to the points, too little contrast in luminance between the points and the background, we make detection more difficult in this viz</a:t>
            </a:r>
          </a:p>
        </p:txBody>
      </p:sp>
      <p:sp>
        <p:nvSpPr>
          <p:cNvPr id="4" name="Slide Number Placeholder 3"/>
          <p:cNvSpPr>
            <a:spLocks noGrp="1"/>
          </p:cNvSpPr>
          <p:nvPr>
            <p:ph type="sldNum" sz="quarter" idx="5"/>
          </p:nvPr>
        </p:nvSpPr>
        <p:spPr/>
        <p:txBody>
          <a:bodyPr/>
          <a:lstStyle/>
          <a:p>
            <a:fld id="{CAD6AD3A-E91B-934C-81CD-4C1A27393FE5}" type="slidenum">
              <a:rPr lang="en-US"/>
              <a:t>49</a:t>
            </a:fld>
            <a:endParaRPr lang="en-US"/>
          </a:p>
        </p:txBody>
      </p:sp>
    </p:spTree>
    <p:extLst>
      <p:ext uri="{BB962C8B-B14F-4D97-AF65-F5344CB8AC3E}">
        <p14:creationId xmlns:p14="http://schemas.microsoft.com/office/powerpoint/2010/main" val="2560299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AHA!</a:t>
            </a:r>
          </a:p>
          <a:p>
            <a:r>
              <a:rPr lang="en-US"/>
              <a:t>Pre-attentive processing – you see it before you think it. Subconscious accumulation of data</a:t>
            </a:r>
          </a:p>
          <a:p>
            <a:r>
              <a:rPr lang="en-US"/>
              <a:t>Best data viz makes use of pre-attentive processing of the effect that you want the audience to grasp</a:t>
            </a:r>
          </a:p>
        </p:txBody>
      </p:sp>
      <p:sp>
        <p:nvSpPr>
          <p:cNvPr id="4" name="Slide Number Placeholder 3"/>
          <p:cNvSpPr>
            <a:spLocks noGrp="1"/>
          </p:cNvSpPr>
          <p:nvPr>
            <p:ph type="sldNum" sz="quarter" idx="5"/>
          </p:nvPr>
        </p:nvSpPr>
        <p:spPr/>
        <p:txBody>
          <a:bodyPr/>
          <a:lstStyle/>
          <a:p>
            <a:fld id="{CAD6AD3A-E91B-934C-81CD-4C1A27393FE5}" type="slidenum">
              <a:rPr lang="en-US"/>
              <a:t>5</a:t>
            </a:fld>
            <a:endParaRPr lang="en-US"/>
          </a:p>
        </p:txBody>
      </p:sp>
    </p:spTree>
    <p:extLst>
      <p:ext uri="{BB962C8B-B14F-4D97-AF65-F5344CB8AC3E}">
        <p14:creationId xmlns:p14="http://schemas.microsoft.com/office/powerpoint/2010/main" val="39544836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the points are too small</a:t>
            </a:r>
          </a:p>
        </p:txBody>
      </p:sp>
      <p:sp>
        <p:nvSpPr>
          <p:cNvPr id="4" name="Slide Number Placeholder 3"/>
          <p:cNvSpPr>
            <a:spLocks noGrp="1"/>
          </p:cNvSpPr>
          <p:nvPr>
            <p:ph type="sldNum" sz="quarter" idx="5"/>
          </p:nvPr>
        </p:nvSpPr>
        <p:spPr/>
        <p:txBody>
          <a:bodyPr/>
          <a:lstStyle/>
          <a:p>
            <a:fld id="{CAD6AD3A-E91B-934C-81CD-4C1A27393FE5}" type="slidenum">
              <a:rPr lang="en-US"/>
              <a:t>50</a:t>
            </a:fld>
            <a:endParaRPr lang="en-US"/>
          </a:p>
        </p:txBody>
      </p:sp>
    </p:spTree>
    <p:extLst>
      <p:ext uri="{BB962C8B-B14F-4D97-AF65-F5344CB8AC3E}">
        <p14:creationId xmlns:p14="http://schemas.microsoft.com/office/powerpoint/2010/main" val="23559281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Introducing other elements that compete with the points for detection</a:t>
            </a:r>
          </a:p>
        </p:txBody>
      </p:sp>
      <p:sp>
        <p:nvSpPr>
          <p:cNvPr id="4" name="Slide Number Placeholder 3"/>
          <p:cNvSpPr>
            <a:spLocks noGrp="1"/>
          </p:cNvSpPr>
          <p:nvPr>
            <p:ph type="sldNum" sz="quarter" idx="5"/>
          </p:nvPr>
        </p:nvSpPr>
        <p:spPr/>
        <p:txBody>
          <a:bodyPr/>
          <a:lstStyle/>
          <a:p>
            <a:fld id="{CAD6AD3A-E91B-934C-81CD-4C1A27393FE5}" type="slidenum">
              <a:rPr lang="en-US"/>
              <a:t>51</a:t>
            </a:fld>
            <a:endParaRPr lang="en-US"/>
          </a:p>
        </p:txBody>
      </p:sp>
    </p:spTree>
    <p:extLst>
      <p:ext uri="{BB962C8B-B14F-4D97-AF65-F5344CB8AC3E}">
        <p14:creationId xmlns:p14="http://schemas.microsoft.com/office/powerpoint/2010/main" val="327219354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Excel’s defaults are pretty bad, specifically you should change the saturation of the gridlines so that they fade into the background a bit</a:t>
            </a:r>
          </a:p>
        </p:txBody>
      </p:sp>
      <p:sp>
        <p:nvSpPr>
          <p:cNvPr id="4" name="Slide Number Placeholder 3"/>
          <p:cNvSpPr>
            <a:spLocks noGrp="1"/>
          </p:cNvSpPr>
          <p:nvPr>
            <p:ph type="sldNum" sz="quarter" idx="5"/>
          </p:nvPr>
        </p:nvSpPr>
        <p:spPr/>
        <p:txBody>
          <a:bodyPr/>
          <a:lstStyle/>
          <a:p>
            <a:fld id="{CAD6AD3A-E91B-934C-81CD-4C1A27393FE5}" type="slidenum">
              <a:rPr lang="en-US"/>
              <a:t>52</a:t>
            </a:fld>
            <a:endParaRPr lang="en-US"/>
          </a:p>
        </p:txBody>
      </p:sp>
    </p:spTree>
    <p:extLst>
      <p:ext uri="{BB962C8B-B14F-4D97-AF65-F5344CB8AC3E}">
        <p14:creationId xmlns:p14="http://schemas.microsoft.com/office/powerpoint/2010/main" val="5032622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53</a:t>
            </a:fld>
            <a:endParaRPr lang="en-US"/>
          </a:p>
        </p:txBody>
      </p:sp>
    </p:spTree>
    <p:extLst>
      <p:ext uri="{BB962C8B-B14F-4D97-AF65-F5344CB8AC3E}">
        <p14:creationId xmlns:p14="http://schemas.microsoft.com/office/powerpoint/2010/main" val="28444442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Should we have gridlines at all?</a:t>
            </a:r>
          </a:p>
          <a:p>
            <a:r>
              <a:rPr lang="en-US"/>
              <a:t>Of this pair, which curve dips down lower? – hard to tell without gridlines</a:t>
            </a:r>
          </a:p>
        </p:txBody>
      </p:sp>
      <p:sp>
        <p:nvSpPr>
          <p:cNvPr id="4" name="Slide Number Placeholder 3"/>
          <p:cNvSpPr>
            <a:spLocks noGrp="1"/>
          </p:cNvSpPr>
          <p:nvPr>
            <p:ph type="sldNum" sz="quarter" idx="5"/>
          </p:nvPr>
        </p:nvSpPr>
        <p:spPr/>
        <p:txBody>
          <a:bodyPr/>
          <a:lstStyle/>
          <a:p>
            <a:fld id="{CAD6AD3A-E91B-934C-81CD-4C1A27393FE5}" type="slidenum">
              <a:rPr lang="en-US"/>
              <a:t>54</a:t>
            </a:fld>
            <a:endParaRPr lang="en-US"/>
          </a:p>
        </p:txBody>
      </p:sp>
    </p:spTree>
    <p:extLst>
      <p:ext uri="{BB962C8B-B14F-4D97-AF65-F5344CB8AC3E}">
        <p14:creationId xmlns:p14="http://schemas.microsoft.com/office/powerpoint/2010/main" val="243118033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Because we are looking within a smaller box, we are more easily able to detect small differences</a:t>
            </a:r>
          </a:p>
        </p:txBody>
      </p:sp>
      <p:sp>
        <p:nvSpPr>
          <p:cNvPr id="4" name="Slide Number Placeholder 3"/>
          <p:cNvSpPr>
            <a:spLocks noGrp="1"/>
          </p:cNvSpPr>
          <p:nvPr>
            <p:ph type="sldNum" sz="quarter" idx="5"/>
          </p:nvPr>
        </p:nvSpPr>
        <p:spPr/>
        <p:txBody>
          <a:bodyPr/>
          <a:lstStyle/>
          <a:p>
            <a:fld id="{CAD6AD3A-E91B-934C-81CD-4C1A27393FE5}" type="slidenum">
              <a:rPr lang="en-US"/>
              <a:t>55</a:t>
            </a:fld>
            <a:endParaRPr lang="en-US"/>
          </a:p>
        </p:txBody>
      </p:sp>
    </p:spTree>
    <p:extLst>
      <p:ext uri="{BB962C8B-B14F-4D97-AF65-F5344CB8AC3E}">
        <p14:creationId xmlns:p14="http://schemas.microsoft.com/office/powerpoint/2010/main" val="3732206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56</a:t>
            </a:fld>
            <a:endParaRPr lang="en-US"/>
          </a:p>
        </p:txBody>
      </p:sp>
    </p:spTree>
    <p:extLst>
      <p:ext uri="{BB962C8B-B14F-4D97-AF65-F5344CB8AC3E}">
        <p14:creationId xmlns:p14="http://schemas.microsoft.com/office/powerpoint/2010/main" val="42710069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57</a:t>
            </a:fld>
            <a:endParaRPr lang="en-US"/>
          </a:p>
        </p:txBody>
      </p:sp>
    </p:spTree>
    <p:extLst>
      <p:ext uri="{BB962C8B-B14F-4D97-AF65-F5344CB8AC3E}">
        <p14:creationId xmlns:p14="http://schemas.microsoft.com/office/powerpoint/2010/main" val="5685582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Yes, include 0 since we are relying on preattentive processing of color saturation to tell us the mpg of the car relative to 0</a:t>
            </a:r>
          </a:p>
        </p:txBody>
      </p:sp>
      <p:sp>
        <p:nvSpPr>
          <p:cNvPr id="4" name="Slide Number Placeholder 3"/>
          <p:cNvSpPr>
            <a:spLocks noGrp="1"/>
          </p:cNvSpPr>
          <p:nvPr>
            <p:ph type="sldNum" sz="quarter" idx="5"/>
          </p:nvPr>
        </p:nvSpPr>
        <p:spPr/>
        <p:txBody>
          <a:bodyPr/>
          <a:lstStyle/>
          <a:p>
            <a:fld id="{CAD6AD3A-E91B-934C-81CD-4C1A27393FE5}" type="slidenum">
              <a:rPr lang="en-US"/>
              <a:t>58</a:t>
            </a:fld>
            <a:endParaRPr lang="en-US"/>
          </a:p>
        </p:txBody>
      </p:sp>
    </p:spTree>
    <p:extLst>
      <p:ext uri="{BB962C8B-B14F-4D97-AF65-F5344CB8AC3E}">
        <p14:creationId xmlns:p14="http://schemas.microsoft.com/office/powerpoint/2010/main" val="28366685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Again, zero should be included since the size of the area of the dot corresponds directly to the mpg relative to 0. 0 mpg would have 0 area</a:t>
            </a:r>
          </a:p>
        </p:txBody>
      </p:sp>
      <p:sp>
        <p:nvSpPr>
          <p:cNvPr id="4" name="Slide Number Placeholder 3"/>
          <p:cNvSpPr>
            <a:spLocks noGrp="1"/>
          </p:cNvSpPr>
          <p:nvPr>
            <p:ph type="sldNum" sz="quarter" idx="5"/>
          </p:nvPr>
        </p:nvSpPr>
        <p:spPr/>
        <p:txBody>
          <a:bodyPr/>
          <a:lstStyle/>
          <a:p>
            <a:fld id="{CAD6AD3A-E91B-934C-81CD-4C1A27393FE5}" type="slidenum">
              <a:rPr lang="en-US"/>
              <a:t>59</a:t>
            </a:fld>
            <a:endParaRPr lang="en-US"/>
          </a:p>
        </p:txBody>
      </p:sp>
    </p:spTree>
    <p:extLst>
      <p:ext uri="{BB962C8B-B14F-4D97-AF65-F5344CB8AC3E}">
        <p14:creationId xmlns:p14="http://schemas.microsoft.com/office/powerpoint/2010/main" val="24402804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6</a:t>
            </a:fld>
            <a:endParaRPr lang="en-US"/>
          </a:p>
        </p:txBody>
      </p:sp>
    </p:spTree>
    <p:extLst>
      <p:ext uri="{BB962C8B-B14F-4D97-AF65-F5344CB8AC3E}">
        <p14:creationId xmlns:p14="http://schemas.microsoft.com/office/powerpoint/2010/main" val="1881740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have clipped the x-axis to remove zero. That is fine since we are relying on position on a common scale</a:t>
            </a:r>
          </a:p>
        </p:txBody>
      </p:sp>
      <p:sp>
        <p:nvSpPr>
          <p:cNvPr id="4" name="Slide Number Placeholder 3"/>
          <p:cNvSpPr>
            <a:spLocks noGrp="1"/>
          </p:cNvSpPr>
          <p:nvPr>
            <p:ph type="sldNum" sz="quarter" idx="5"/>
          </p:nvPr>
        </p:nvSpPr>
        <p:spPr/>
        <p:txBody>
          <a:bodyPr/>
          <a:lstStyle/>
          <a:p>
            <a:fld id="{CAD6AD3A-E91B-934C-81CD-4C1A27393FE5}" type="slidenum">
              <a:rPr lang="en-US"/>
              <a:t>60</a:t>
            </a:fld>
            <a:endParaRPr lang="en-US"/>
          </a:p>
        </p:txBody>
      </p:sp>
    </p:spTree>
    <p:extLst>
      <p:ext uri="{BB962C8B-B14F-4D97-AF65-F5344CB8AC3E}">
        <p14:creationId xmlns:p14="http://schemas.microsoft.com/office/powerpoint/2010/main" val="27248547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Bar chart – people say that readers are comparing position of the ends of the bar but if you draw the bar, I say you are encouraging people to detect and compare the lengths of the bar. Therefore, they should start at zero</a:t>
            </a:r>
          </a:p>
        </p:txBody>
      </p:sp>
      <p:sp>
        <p:nvSpPr>
          <p:cNvPr id="4" name="Slide Number Placeholder 3"/>
          <p:cNvSpPr>
            <a:spLocks noGrp="1"/>
          </p:cNvSpPr>
          <p:nvPr>
            <p:ph type="sldNum" sz="quarter" idx="5"/>
          </p:nvPr>
        </p:nvSpPr>
        <p:spPr/>
        <p:txBody>
          <a:bodyPr/>
          <a:lstStyle/>
          <a:p>
            <a:fld id="{CAD6AD3A-E91B-934C-81CD-4C1A27393FE5}" type="slidenum">
              <a:rPr lang="en-US"/>
              <a:t>61</a:t>
            </a:fld>
            <a:endParaRPr lang="en-US"/>
          </a:p>
        </p:txBody>
      </p:sp>
    </p:spTree>
    <p:extLst>
      <p:ext uri="{BB962C8B-B14F-4D97-AF65-F5344CB8AC3E}">
        <p14:creationId xmlns:p14="http://schemas.microsoft.com/office/powerpoint/2010/main" val="380048065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62</a:t>
            </a:fld>
            <a:endParaRPr lang="en-US"/>
          </a:p>
        </p:txBody>
      </p:sp>
    </p:spTree>
    <p:extLst>
      <p:ext uri="{BB962C8B-B14F-4D97-AF65-F5344CB8AC3E}">
        <p14:creationId xmlns:p14="http://schemas.microsoft.com/office/powerpoint/2010/main" val="1356909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63</a:t>
            </a:fld>
            <a:endParaRPr lang="en-US"/>
          </a:p>
        </p:txBody>
      </p:sp>
    </p:spTree>
    <p:extLst>
      <p:ext uri="{BB962C8B-B14F-4D97-AF65-F5344CB8AC3E}">
        <p14:creationId xmlns:p14="http://schemas.microsoft.com/office/powerpoint/2010/main" val="36370713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64</a:t>
            </a:fld>
            <a:endParaRPr lang="en-US"/>
          </a:p>
        </p:txBody>
      </p:sp>
    </p:spTree>
    <p:extLst>
      <p:ext uri="{BB962C8B-B14F-4D97-AF65-F5344CB8AC3E}">
        <p14:creationId xmlns:p14="http://schemas.microsoft.com/office/powerpoint/2010/main" val="1087006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AD6AD3A-E91B-934C-81CD-4C1A27393FE5}" type="slidenum">
              <a:rPr lang="en-US"/>
              <a:t>7</a:t>
            </a:fld>
            <a:endParaRPr lang="en-US"/>
          </a:p>
        </p:txBody>
      </p:sp>
    </p:spTree>
    <p:extLst>
      <p:ext uri="{BB962C8B-B14F-4D97-AF65-F5344CB8AC3E}">
        <p14:creationId xmlns:p14="http://schemas.microsoft.com/office/powerpoint/2010/main" val="14357011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William Cleveland</a:t>
            </a:r>
          </a:p>
        </p:txBody>
      </p:sp>
      <p:sp>
        <p:nvSpPr>
          <p:cNvPr id="4" name="Slide Number Placeholder 3"/>
          <p:cNvSpPr>
            <a:spLocks noGrp="1"/>
          </p:cNvSpPr>
          <p:nvPr>
            <p:ph type="sldNum" sz="quarter" idx="5"/>
          </p:nvPr>
        </p:nvSpPr>
        <p:spPr/>
        <p:txBody>
          <a:bodyPr/>
          <a:lstStyle/>
          <a:p>
            <a:fld id="{CAD6AD3A-E91B-934C-81CD-4C1A27393FE5}" type="slidenum">
              <a:rPr lang="en-US"/>
              <a:t>8</a:t>
            </a:fld>
            <a:endParaRPr lang="en-US"/>
          </a:p>
        </p:txBody>
      </p:sp>
    </p:spTree>
    <p:extLst>
      <p:ext uri="{BB962C8B-B14F-4D97-AF65-F5344CB8AC3E}">
        <p14:creationId xmlns:p14="http://schemas.microsoft.com/office/powerpoint/2010/main" val="2663907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William Cleveland</a:t>
            </a:r>
          </a:p>
        </p:txBody>
      </p:sp>
      <p:sp>
        <p:nvSpPr>
          <p:cNvPr id="4" name="Slide Number Placeholder 3"/>
          <p:cNvSpPr>
            <a:spLocks noGrp="1"/>
          </p:cNvSpPr>
          <p:nvPr>
            <p:ph type="sldNum" sz="quarter" idx="5"/>
          </p:nvPr>
        </p:nvSpPr>
        <p:spPr/>
        <p:txBody>
          <a:bodyPr/>
          <a:lstStyle/>
          <a:p>
            <a:fld id="{CAD6AD3A-E91B-934C-81CD-4C1A27393FE5}" type="slidenum">
              <a:rPr lang="en-US"/>
              <a:t>9</a:t>
            </a:fld>
            <a:endParaRPr lang="en-US"/>
          </a:p>
        </p:txBody>
      </p:sp>
    </p:spTree>
    <p:extLst>
      <p:ext uri="{BB962C8B-B14F-4D97-AF65-F5344CB8AC3E}">
        <p14:creationId xmlns:p14="http://schemas.microsoft.com/office/powerpoint/2010/main" val="947747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1272011"/>
            <a:ext cx="8549640" cy="2705947"/>
          </a:xfrm>
        </p:spPr>
        <p:txBody>
          <a:bodyPr anchor="b"/>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257300" y="4082310"/>
            <a:ext cx="7543800" cy="1876530"/>
          </a:xfrm>
        </p:spPr>
        <p:txBody>
          <a:bodyPr/>
          <a:lstStyle>
            <a:lvl1pPr marL="0" indent="0" algn="ctr">
              <a:buNone/>
              <a:defRPr sz="2640"/>
            </a:lvl1pPr>
            <a:lvl2pPr marL="502920" indent="0" algn="ctr">
              <a:buNone/>
              <a:defRPr sz="2200"/>
            </a:lvl2pPr>
            <a:lvl3pPr marL="1005840" indent="0" algn="ctr">
              <a:buNone/>
              <a:defRPr sz="1980"/>
            </a:lvl3pPr>
            <a:lvl4pPr marL="1508760" indent="0" algn="ctr">
              <a:buNone/>
              <a:defRPr sz="1760"/>
            </a:lvl4pPr>
            <a:lvl5pPr marL="2011680" indent="0" algn="ctr">
              <a:buNone/>
              <a:defRPr sz="1760"/>
            </a:lvl5pPr>
            <a:lvl6pPr marL="2514600" indent="0" algn="ctr">
              <a:buNone/>
              <a:defRPr sz="1760"/>
            </a:lvl6pPr>
            <a:lvl7pPr marL="3017520" indent="0" algn="ctr">
              <a:buNone/>
              <a:defRPr sz="1760"/>
            </a:lvl7pPr>
            <a:lvl8pPr marL="3520440" indent="0" algn="ctr">
              <a:buNone/>
              <a:defRPr sz="1760"/>
            </a:lvl8pPr>
            <a:lvl9pPr marL="4023360" indent="0" algn="ctr">
              <a:buNone/>
              <a:defRPr sz="1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E440E4-93A8-9F4D-BADE-B939157FCFAA}" type="datetimeFigureOut">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0C7BA6-DE71-5D4C-ACCC-B208A5689938}" type="slidenum">
              <a:rPr lang="en-US" smtClean="0"/>
              <a:t>‹#›</a:t>
            </a:fld>
            <a:endParaRPr lang="en-US"/>
          </a:p>
        </p:txBody>
      </p:sp>
    </p:spTree>
    <p:extLst>
      <p:ext uri="{BB962C8B-B14F-4D97-AF65-F5344CB8AC3E}">
        <p14:creationId xmlns:p14="http://schemas.microsoft.com/office/powerpoint/2010/main" val="1982159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440E4-93A8-9F4D-BADE-B939157FCFAA}" type="datetimeFigureOut">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0C7BA6-DE71-5D4C-ACCC-B208A5689938}" type="slidenum">
              <a:rPr lang="en-US" smtClean="0"/>
              <a:t>‹#›</a:t>
            </a:fld>
            <a:endParaRPr lang="en-US"/>
          </a:p>
        </p:txBody>
      </p:sp>
    </p:spTree>
    <p:extLst>
      <p:ext uri="{BB962C8B-B14F-4D97-AF65-F5344CB8AC3E}">
        <p14:creationId xmlns:p14="http://schemas.microsoft.com/office/powerpoint/2010/main" val="16601818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98043" y="413808"/>
            <a:ext cx="2168843" cy="658675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91515" y="413808"/>
            <a:ext cx="6380798" cy="65867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440E4-93A8-9F4D-BADE-B939157FCFAA}" type="datetimeFigureOut">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0C7BA6-DE71-5D4C-ACCC-B208A5689938}" type="slidenum">
              <a:rPr lang="en-US" smtClean="0"/>
              <a:t>‹#›</a:t>
            </a:fld>
            <a:endParaRPr lang="en-US"/>
          </a:p>
        </p:txBody>
      </p:sp>
    </p:spTree>
    <p:extLst>
      <p:ext uri="{BB962C8B-B14F-4D97-AF65-F5344CB8AC3E}">
        <p14:creationId xmlns:p14="http://schemas.microsoft.com/office/powerpoint/2010/main" val="422083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E440E4-93A8-9F4D-BADE-B939157FCFAA}" type="datetimeFigureOut">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0C7BA6-DE71-5D4C-ACCC-B208A5689938}" type="slidenum">
              <a:rPr lang="en-US" smtClean="0"/>
              <a:t>‹#›</a:t>
            </a:fld>
            <a:endParaRPr lang="en-US"/>
          </a:p>
        </p:txBody>
      </p:sp>
    </p:spTree>
    <p:extLst>
      <p:ext uri="{BB962C8B-B14F-4D97-AF65-F5344CB8AC3E}">
        <p14:creationId xmlns:p14="http://schemas.microsoft.com/office/powerpoint/2010/main" val="6683687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6277" y="1937705"/>
            <a:ext cx="8675370" cy="3233102"/>
          </a:xfrm>
        </p:spPr>
        <p:txBody>
          <a:bodyPr anchor="b"/>
          <a:lstStyle>
            <a:lvl1pPr>
              <a:defRPr sz="6600"/>
            </a:lvl1pPr>
          </a:lstStyle>
          <a:p>
            <a:r>
              <a:rPr lang="en-US"/>
              <a:t>Click to edit Master title style</a:t>
            </a:r>
            <a:endParaRPr lang="en-US" dirty="0"/>
          </a:p>
        </p:txBody>
      </p:sp>
      <p:sp>
        <p:nvSpPr>
          <p:cNvPr id="3" name="Text Placeholder 2"/>
          <p:cNvSpPr>
            <a:spLocks noGrp="1"/>
          </p:cNvSpPr>
          <p:nvPr>
            <p:ph type="body" idx="1"/>
          </p:nvPr>
        </p:nvSpPr>
        <p:spPr>
          <a:xfrm>
            <a:off x="686277" y="5201393"/>
            <a:ext cx="8675370" cy="1700212"/>
          </a:xfrm>
        </p:spPr>
        <p:txBody>
          <a:bodyPr/>
          <a:lstStyle>
            <a:lvl1pPr marL="0" indent="0">
              <a:buNone/>
              <a:defRPr sz="2640">
                <a:solidFill>
                  <a:schemeClr val="tx1"/>
                </a:solidFill>
              </a:defRPr>
            </a:lvl1pPr>
            <a:lvl2pPr marL="502920" indent="0">
              <a:buNone/>
              <a:defRPr sz="2200">
                <a:solidFill>
                  <a:schemeClr val="tx1">
                    <a:tint val="75000"/>
                  </a:schemeClr>
                </a:solidFill>
              </a:defRPr>
            </a:lvl2pPr>
            <a:lvl3pPr marL="1005840" indent="0">
              <a:buNone/>
              <a:defRPr sz="1980">
                <a:solidFill>
                  <a:schemeClr val="tx1">
                    <a:tint val="75000"/>
                  </a:schemeClr>
                </a:solidFill>
              </a:defRPr>
            </a:lvl3pPr>
            <a:lvl4pPr marL="1508760" indent="0">
              <a:buNone/>
              <a:defRPr sz="1760">
                <a:solidFill>
                  <a:schemeClr val="tx1">
                    <a:tint val="75000"/>
                  </a:schemeClr>
                </a:solidFill>
              </a:defRPr>
            </a:lvl4pPr>
            <a:lvl5pPr marL="2011680" indent="0">
              <a:buNone/>
              <a:defRPr sz="1760">
                <a:solidFill>
                  <a:schemeClr val="tx1">
                    <a:tint val="75000"/>
                  </a:schemeClr>
                </a:solidFill>
              </a:defRPr>
            </a:lvl5pPr>
            <a:lvl6pPr marL="2514600" indent="0">
              <a:buNone/>
              <a:defRPr sz="1760">
                <a:solidFill>
                  <a:schemeClr val="tx1">
                    <a:tint val="75000"/>
                  </a:schemeClr>
                </a:solidFill>
              </a:defRPr>
            </a:lvl6pPr>
            <a:lvl7pPr marL="3017520" indent="0">
              <a:buNone/>
              <a:defRPr sz="1760">
                <a:solidFill>
                  <a:schemeClr val="tx1">
                    <a:tint val="75000"/>
                  </a:schemeClr>
                </a:solidFill>
              </a:defRPr>
            </a:lvl7pPr>
            <a:lvl8pPr marL="3520440" indent="0">
              <a:buNone/>
              <a:defRPr sz="1760">
                <a:solidFill>
                  <a:schemeClr val="tx1">
                    <a:tint val="75000"/>
                  </a:schemeClr>
                </a:solidFill>
              </a:defRPr>
            </a:lvl8pPr>
            <a:lvl9pPr marL="4023360" indent="0">
              <a:buNone/>
              <a:defRPr sz="176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9E440E4-93A8-9F4D-BADE-B939157FCFAA}" type="datetimeFigureOut">
              <a:rPr lang="en-US" smtClean="0"/>
              <a:t>3/31/20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B0C7BA6-DE71-5D4C-ACCC-B208A5689938}" type="slidenum">
              <a:rPr lang="en-US" smtClean="0"/>
              <a:t>‹#›</a:t>
            </a:fld>
            <a:endParaRPr lang="en-US"/>
          </a:p>
        </p:txBody>
      </p:sp>
    </p:spTree>
    <p:extLst>
      <p:ext uri="{BB962C8B-B14F-4D97-AF65-F5344CB8AC3E}">
        <p14:creationId xmlns:p14="http://schemas.microsoft.com/office/powerpoint/2010/main" val="19343931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91515" y="2069042"/>
            <a:ext cx="4274820" cy="49315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2065" y="2069042"/>
            <a:ext cx="4274820" cy="49315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E440E4-93A8-9F4D-BADE-B939157FCFAA}" type="datetimeFigureOut">
              <a:rPr lang="en-US" smtClean="0"/>
              <a:t>3/31/20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0C7BA6-DE71-5D4C-ACCC-B208A5689938}" type="slidenum">
              <a:rPr lang="en-US" smtClean="0"/>
              <a:t>‹#›</a:t>
            </a:fld>
            <a:endParaRPr lang="en-US"/>
          </a:p>
        </p:txBody>
      </p:sp>
    </p:spTree>
    <p:extLst>
      <p:ext uri="{BB962C8B-B14F-4D97-AF65-F5344CB8AC3E}">
        <p14:creationId xmlns:p14="http://schemas.microsoft.com/office/powerpoint/2010/main" val="590891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2825" y="413810"/>
            <a:ext cx="8675370" cy="1502305"/>
          </a:xfrm>
        </p:spPr>
        <p:txBody>
          <a:bodyPr/>
          <a:lstStyle/>
          <a:p>
            <a:r>
              <a:rPr lang="en-US"/>
              <a:t>Click to edit Master title style</a:t>
            </a:r>
            <a:endParaRPr lang="en-US" dirty="0"/>
          </a:p>
        </p:txBody>
      </p:sp>
      <p:sp>
        <p:nvSpPr>
          <p:cNvPr id="3" name="Text Placeholder 2"/>
          <p:cNvSpPr>
            <a:spLocks noGrp="1"/>
          </p:cNvSpPr>
          <p:nvPr>
            <p:ph type="body" idx="1"/>
          </p:nvPr>
        </p:nvSpPr>
        <p:spPr>
          <a:xfrm>
            <a:off x="692826" y="1905318"/>
            <a:ext cx="4255174" cy="933767"/>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Edit Master text styles</a:t>
            </a:r>
          </a:p>
        </p:txBody>
      </p:sp>
      <p:sp>
        <p:nvSpPr>
          <p:cNvPr id="4" name="Content Placeholder 3"/>
          <p:cNvSpPr>
            <a:spLocks noGrp="1"/>
          </p:cNvSpPr>
          <p:nvPr>
            <p:ph sz="half" idx="2"/>
          </p:nvPr>
        </p:nvSpPr>
        <p:spPr>
          <a:xfrm>
            <a:off x="692826" y="2839085"/>
            <a:ext cx="4255174" cy="41758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2066" y="1905318"/>
            <a:ext cx="4276130" cy="933767"/>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Edit Master text styles</a:t>
            </a:r>
          </a:p>
        </p:txBody>
      </p:sp>
      <p:sp>
        <p:nvSpPr>
          <p:cNvPr id="6" name="Content Placeholder 5"/>
          <p:cNvSpPr>
            <a:spLocks noGrp="1"/>
          </p:cNvSpPr>
          <p:nvPr>
            <p:ph sz="quarter" idx="4"/>
          </p:nvPr>
        </p:nvSpPr>
        <p:spPr>
          <a:xfrm>
            <a:off x="5092066" y="2839085"/>
            <a:ext cx="4276130" cy="417586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E440E4-93A8-9F4D-BADE-B939157FCFAA}" type="datetimeFigureOut">
              <a:rPr lang="en-US" smtClean="0"/>
              <a:t>3/31/20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B0C7BA6-DE71-5D4C-ACCC-B208A5689938}" type="slidenum">
              <a:rPr lang="en-US" smtClean="0"/>
              <a:t>‹#›</a:t>
            </a:fld>
            <a:endParaRPr lang="en-US"/>
          </a:p>
        </p:txBody>
      </p:sp>
    </p:spTree>
    <p:extLst>
      <p:ext uri="{BB962C8B-B14F-4D97-AF65-F5344CB8AC3E}">
        <p14:creationId xmlns:p14="http://schemas.microsoft.com/office/powerpoint/2010/main" val="1147039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E440E4-93A8-9F4D-BADE-B939157FCFAA}" type="datetimeFigureOut">
              <a:rPr lang="en-US" smtClean="0"/>
              <a:t>3/31/20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B0C7BA6-DE71-5D4C-ACCC-B208A5689938}" type="slidenum">
              <a:rPr lang="en-US" smtClean="0"/>
              <a:t>‹#›</a:t>
            </a:fld>
            <a:endParaRPr lang="en-US"/>
          </a:p>
        </p:txBody>
      </p:sp>
    </p:spTree>
    <p:extLst>
      <p:ext uri="{BB962C8B-B14F-4D97-AF65-F5344CB8AC3E}">
        <p14:creationId xmlns:p14="http://schemas.microsoft.com/office/powerpoint/2010/main" val="3394380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E440E4-93A8-9F4D-BADE-B939157FCFAA}" type="datetimeFigureOut">
              <a:rPr lang="en-US" smtClean="0"/>
              <a:t>3/31/20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B0C7BA6-DE71-5D4C-ACCC-B208A5689938}" type="slidenum">
              <a:rPr lang="en-US" smtClean="0"/>
              <a:t>‹#›</a:t>
            </a:fld>
            <a:endParaRPr lang="en-US"/>
          </a:p>
        </p:txBody>
      </p:sp>
    </p:spTree>
    <p:extLst>
      <p:ext uri="{BB962C8B-B14F-4D97-AF65-F5344CB8AC3E}">
        <p14:creationId xmlns:p14="http://schemas.microsoft.com/office/powerpoint/2010/main" val="1217983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518160"/>
            <a:ext cx="3244096" cy="1813560"/>
          </a:xfrm>
        </p:spPr>
        <p:txBody>
          <a:bodyPr anchor="b"/>
          <a:lstStyle>
            <a:lvl1pPr>
              <a:defRPr sz="3520"/>
            </a:lvl1pPr>
          </a:lstStyle>
          <a:p>
            <a:r>
              <a:rPr lang="en-US"/>
              <a:t>Click to edit Master title style</a:t>
            </a:r>
            <a:endParaRPr lang="en-US" dirty="0"/>
          </a:p>
        </p:txBody>
      </p:sp>
      <p:sp>
        <p:nvSpPr>
          <p:cNvPr id="3" name="Content Placeholder 2"/>
          <p:cNvSpPr>
            <a:spLocks noGrp="1"/>
          </p:cNvSpPr>
          <p:nvPr>
            <p:ph idx="1"/>
          </p:nvPr>
        </p:nvSpPr>
        <p:spPr>
          <a:xfrm>
            <a:off x="4276130" y="1119083"/>
            <a:ext cx="5092065" cy="5523442"/>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2825" y="2331720"/>
            <a:ext cx="3244096" cy="4319800"/>
          </a:xfr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C9E440E4-93A8-9F4D-BADE-B939157FCFAA}" type="datetimeFigureOut">
              <a:rPr lang="en-US" smtClean="0"/>
              <a:t>3/31/20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0C7BA6-DE71-5D4C-ACCC-B208A5689938}" type="slidenum">
              <a:rPr lang="en-US" smtClean="0"/>
              <a:t>‹#›</a:t>
            </a:fld>
            <a:endParaRPr lang="en-US"/>
          </a:p>
        </p:txBody>
      </p:sp>
    </p:spTree>
    <p:extLst>
      <p:ext uri="{BB962C8B-B14F-4D97-AF65-F5344CB8AC3E}">
        <p14:creationId xmlns:p14="http://schemas.microsoft.com/office/powerpoint/2010/main" val="8362924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518160"/>
            <a:ext cx="3244096" cy="1813560"/>
          </a:xfrm>
        </p:spPr>
        <p:txBody>
          <a:bodyPr anchor="b"/>
          <a:lstStyle>
            <a:lvl1pPr>
              <a:defRPr sz="3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76130" y="1119083"/>
            <a:ext cx="5092065" cy="5523442"/>
          </a:xfrm>
        </p:spPr>
        <p:txBody>
          <a:bodyPr anchor="t"/>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r>
              <a:rPr lang="en-US"/>
              <a:t>Click icon to add picture</a:t>
            </a:r>
            <a:endParaRPr lang="en-US" dirty="0"/>
          </a:p>
        </p:txBody>
      </p:sp>
      <p:sp>
        <p:nvSpPr>
          <p:cNvPr id="4" name="Text Placeholder 3"/>
          <p:cNvSpPr>
            <a:spLocks noGrp="1"/>
          </p:cNvSpPr>
          <p:nvPr>
            <p:ph type="body" sz="half" idx="2"/>
          </p:nvPr>
        </p:nvSpPr>
        <p:spPr>
          <a:xfrm>
            <a:off x="692825" y="2331720"/>
            <a:ext cx="3244096" cy="4319800"/>
          </a:xfr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a:t>Edit Master text styles</a:t>
            </a:r>
          </a:p>
        </p:txBody>
      </p:sp>
      <p:sp>
        <p:nvSpPr>
          <p:cNvPr id="5" name="Date Placeholder 4"/>
          <p:cNvSpPr>
            <a:spLocks noGrp="1"/>
          </p:cNvSpPr>
          <p:nvPr>
            <p:ph type="dt" sz="half" idx="10"/>
          </p:nvPr>
        </p:nvSpPr>
        <p:spPr/>
        <p:txBody>
          <a:bodyPr/>
          <a:lstStyle/>
          <a:p>
            <a:fld id="{C9E440E4-93A8-9F4D-BADE-B939157FCFAA}" type="datetimeFigureOut">
              <a:rPr lang="en-US" smtClean="0"/>
              <a:t>3/31/20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B0C7BA6-DE71-5D4C-ACCC-B208A5689938}" type="slidenum">
              <a:rPr lang="en-US" smtClean="0"/>
              <a:t>‹#›</a:t>
            </a:fld>
            <a:endParaRPr lang="en-US"/>
          </a:p>
        </p:txBody>
      </p:sp>
    </p:spTree>
    <p:extLst>
      <p:ext uri="{BB962C8B-B14F-4D97-AF65-F5344CB8AC3E}">
        <p14:creationId xmlns:p14="http://schemas.microsoft.com/office/powerpoint/2010/main" val="286182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fld id="{C9E440E4-93A8-9F4D-BADE-B939157FCFAA}" type="datetimeFigureOut">
              <a:rPr lang="en-US" smtClean="0"/>
              <a:t>3/31/20</a:t>
            </a:fld>
            <a:endParaRPr lang="en-US"/>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6B0C7BA6-DE71-5D4C-ACCC-B208A5689938}" type="slidenum">
              <a:rPr lang="en-US" smtClean="0"/>
              <a:t>‹#›</a:t>
            </a:fld>
            <a:endParaRPr lang="en-US"/>
          </a:p>
        </p:txBody>
      </p:sp>
    </p:spTree>
    <p:extLst>
      <p:ext uri="{BB962C8B-B14F-4D97-AF65-F5344CB8AC3E}">
        <p14:creationId xmlns:p14="http://schemas.microsoft.com/office/powerpoint/2010/main" val="350110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lang="en-US"/>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github.com/kbroman/Talk_Graphs" TargetMode="External"/><Relationship Id="rId2" Type="http://schemas.openxmlformats.org/officeDocument/2006/relationships/hyperlink" Target="https://www.youtube.com/watch?v=fSgEeI2Xpdc&amp;feature=youtu.be" TargetMode="External"/><Relationship Id="rId1" Type="http://schemas.openxmlformats.org/officeDocument/2006/relationships/slideLayout" Target="../slideLayouts/slideLayout2.xml"/><Relationship Id="rId5" Type="http://schemas.openxmlformats.org/officeDocument/2006/relationships/hyperlink" Target="https://www.slideshare.net/ClausWilke/giving-effective-presentations-oct-2016" TargetMode="External"/><Relationship Id="rId4" Type="http://schemas.openxmlformats.org/officeDocument/2006/relationships/hyperlink" Target="https://serialmentor.com/dataviz/"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E7D80-7E77-614A-BF02-3DDD97CFAE62}"/>
              </a:ext>
            </a:extLst>
          </p:cNvPr>
          <p:cNvSpPr>
            <a:spLocks noGrp="1"/>
          </p:cNvSpPr>
          <p:nvPr>
            <p:ph type="ctrTitle"/>
          </p:nvPr>
        </p:nvSpPr>
        <p:spPr>
          <a:xfrm>
            <a:off x="282388" y="140891"/>
            <a:ext cx="9507071" cy="2172003"/>
          </a:xfrm>
        </p:spPr>
        <p:txBody>
          <a:bodyPr>
            <a:normAutofit/>
          </a:bodyPr>
          <a:lstStyle/>
          <a:p>
            <a:r>
              <a:rPr lang="en-US" sz="7200" b="1"/>
              <a:t>How Humans See Data: </a:t>
            </a:r>
            <a:r>
              <a:rPr lang="en-US" sz="5400"/>
              <a:t>Best Practices for Data Viz</a:t>
            </a:r>
            <a:endParaRPr lang="en-US"/>
          </a:p>
        </p:txBody>
      </p:sp>
      <p:sp>
        <p:nvSpPr>
          <p:cNvPr id="3" name="Subtitle 2">
            <a:extLst>
              <a:ext uri="{FF2B5EF4-FFF2-40B4-BE49-F238E27FC236}">
                <a16:creationId xmlns:a16="http://schemas.microsoft.com/office/drawing/2014/main" id="{2352E14B-4445-BB45-919F-000B9F38BA3B}"/>
              </a:ext>
            </a:extLst>
          </p:cNvPr>
          <p:cNvSpPr>
            <a:spLocks noGrp="1"/>
          </p:cNvSpPr>
          <p:nvPr>
            <p:ph type="subTitle" idx="1"/>
          </p:nvPr>
        </p:nvSpPr>
        <p:spPr>
          <a:xfrm>
            <a:off x="120198" y="6745235"/>
            <a:ext cx="7543800" cy="1876530"/>
          </a:xfrm>
        </p:spPr>
        <p:txBody>
          <a:bodyPr/>
          <a:lstStyle/>
          <a:p>
            <a:pPr algn="l"/>
            <a:r>
              <a:rPr lang="en-US"/>
              <a:t>Marieke Jones, PhD</a:t>
            </a:r>
          </a:p>
          <a:p>
            <a:pPr algn="l"/>
            <a:r>
              <a:rPr lang="en-US"/>
              <a:t>2020</a:t>
            </a:r>
          </a:p>
        </p:txBody>
      </p:sp>
      <p:pic>
        <p:nvPicPr>
          <p:cNvPr id="1026" name="Picture 2" descr="Image result for uva health">
            <a:extLst>
              <a:ext uri="{FF2B5EF4-FFF2-40B4-BE49-F238E27FC236}">
                <a16:creationId xmlns:a16="http://schemas.microsoft.com/office/drawing/2014/main" id="{26F5148B-18C4-104A-9FF6-F69346E67F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6230" y="7342094"/>
            <a:ext cx="2303681" cy="3444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pyramid pie chart">
            <a:extLst>
              <a:ext uri="{FF2B5EF4-FFF2-40B4-BE49-F238E27FC236}">
                <a16:creationId xmlns:a16="http://schemas.microsoft.com/office/drawing/2014/main" id="{1D321789-02A2-F948-91E2-6F0FE3E5A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86512" y="2626384"/>
            <a:ext cx="6883400" cy="345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85031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6B561DB-11D5-E54A-9CC1-8E4CBEB3DC70}"/>
              </a:ext>
            </a:extLst>
          </p:cNvPr>
          <p:cNvSpPr>
            <a:spLocks noGrp="1"/>
          </p:cNvSpPr>
          <p:nvPr>
            <p:ph type="title"/>
          </p:nvPr>
        </p:nvSpPr>
        <p:spPr/>
        <p:txBody>
          <a:bodyPr/>
          <a:lstStyle/>
          <a:p>
            <a:r>
              <a:rPr lang="en-US"/>
              <a:t>Estimation</a:t>
            </a:r>
          </a:p>
        </p:txBody>
      </p:sp>
      <p:sp>
        <p:nvSpPr>
          <p:cNvPr id="4" name="Content Placeholder 3">
            <a:extLst>
              <a:ext uri="{FF2B5EF4-FFF2-40B4-BE49-F238E27FC236}">
                <a16:creationId xmlns:a16="http://schemas.microsoft.com/office/drawing/2014/main" id="{4875B214-FA1A-B546-BC0B-3D302009626B}"/>
              </a:ext>
            </a:extLst>
          </p:cNvPr>
          <p:cNvSpPr>
            <a:spLocks noGrp="1"/>
          </p:cNvSpPr>
          <p:nvPr>
            <p:ph idx="1"/>
          </p:nvPr>
        </p:nvSpPr>
        <p:spPr>
          <a:xfrm>
            <a:off x="691515" y="2069042"/>
            <a:ext cx="3565175" cy="4931516"/>
          </a:xfrm>
        </p:spPr>
        <p:txBody>
          <a:bodyPr/>
          <a:lstStyle/>
          <a:p>
            <a:r>
              <a:rPr lang="en-US"/>
              <a:t>Discrimination</a:t>
            </a:r>
          </a:p>
          <a:p>
            <a:r>
              <a:rPr lang="en-US"/>
              <a:t>Ranking</a:t>
            </a:r>
          </a:p>
          <a:p>
            <a:r>
              <a:rPr lang="en-US"/>
              <a:t>Ratioing</a:t>
            </a:r>
          </a:p>
        </p:txBody>
      </p:sp>
      <p:sp>
        <p:nvSpPr>
          <p:cNvPr id="5" name="Content Placeholder 3">
            <a:extLst>
              <a:ext uri="{FF2B5EF4-FFF2-40B4-BE49-F238E27FC236}">
                <a16:creationId xmlns:a16="http://schemas.microsoft.com/office/drawing/2014/main" id="{6B64B99D-A0DC-0943-9E35-2DC6D40983ED}"/>
              </a:ext>
            </a:extLst>
          </p:cNvPr>
          <p:cNvSpPr txBox="1">
            <a:spLocks/>
          </p:cNvSpPr>
          <p:nvPr/>
        </p:nvSpPr>
        <p:spPr>
          <a:xfrm>
            <a:off x="4388872" y="2069042"/>
            <a:ext cx="3097464" cy="4931516"/>
          </a:xfrm>
          <a:prstGeom prst="rect">
            <a:avLst/>
          </a:prstGeom>
        </p:spPr>
        <p:txBody>
          <a:bodyPr vert="horz" lIns="91440" tIns="45720" rIns="91440" bIns="45720" rtlCol="0">
            <a:normAutofit/>
          </a:bodyPr>
          <a:lst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a:lstStyle>
          <a:p>
            <a:pPr marL="0" indent="0">
              <a:buNone/>
            </a:pPr>
            <a:r>
              <a:rPr lang="en-US"/>
              <a:t>X = Y or X != Y</a:t>
            </a:r>
          </a:p>
          <a:p>
            <a:pPr marL="0" indent="0">
              <a:buNone/>
            </a:pPr>
            <a:r>
              <a:rPr lang="en-US"/>
              <a:t>X &lt; Y or X &gt; Y</a:t>
            </a:r>
          </a:p>
          <a:p>
            <a:pPr marL="0" indent="0">
              <a:buNone/>
            </a:pPr>
            <a:r>
              <a:rPr lang="en-US"/>
              <a:t>X / Y = ?</a:t>
            </a:r>
          </a:p>
        </p:txBody>
      </p:sp>
      <p:sp>
        <p:nvSpPr>
          <p:cNvPr id="6" name="TextBox 5">
            <a:extLst>
              <a:ext uri="{FF2B5EF4-FFF2-40B4-BE49-F238E27FC236}">
                <a16:creationId xmlns:a16="http://schemas.microsoft.com/office/drawing/2014/main" id="{13ED5BBB-FEDD-844E-BC6A-4C87014F9CC0}"/>
              </a:ext>
            </a:extLst>
          </p:cNvPr>
          <p:cNvSpPr txBox="1"/>
          <p:nvPr/>
        </p:nvSpPr>
        <p:spPr>
          <a:xfrm>
            <a:off x="716888" y="4645159"/>
            <a:ext cx="8649997" cy="523220"/>
          </a:xfrm>
          <a:prstGeom prst="rect">
            <a:avLst/>
          </a:prstGeom>
          <a:noFill/>
        </p:spPr>
        <p:txBody>
          <a:bodyPr wrap="none" rtlCol="0">
            <a:spAutoFit/>
          </a:bodyPr>
          <a:lstStyle/>
          <a:p>
            <a:r>
              <a:rPr lang="en-US" sz="2800" b="1">
                <a:solidFill>
                  <a:srgbClr val="E77200"/>
                </a:solidFill>
              </a:rPr>
              <a:t>Comparison </a:t>
            </a:r>
            <a:r>
              <a:rPr lang="en-US" sz="2800" b="1"/>
              <a:t>of data points is often the purpose of the viz</a:t>
            </a:r>
          </a:p>
        </p:txBody>
      </p:sp>
      <p:sp>
        <p:nvSpPr>
          <p:cNvPr id="7" name="TextBox 6">
            <a:extLst>
              <a:ext uri="{FF2B5EF4-FFF2-40B4-BE49-F238E27FC236}">
                <a16:creationId xmlns:a16="http://schemas.microsoft.com/office/drawing/2014/main" id="{30FD3249-EB80-DD47-B9A3-0C998BE420D6}"/>
              </a:ext>
            </a:extLst>
          </p:cNvPr>
          <p:cNvSpPr txBox="1"/>
          <p:nvPr/>
        </p:nvSpPr>
        <p:spPr>
          <a:xfrm>
            <a:off x="716888" y="6234549"/>
            <a:ext cx="3720662" cy="1015663"/>
          </a:xfrm>
          <a:prstGeom prst="rect">
            <a:avLst/>
          </a:prstGeom>
          <a:noFill/>
        </p:spPr>
        <p:txBody>
          <a:bodyPr wrap="square" rtlCol="0">
            <a:spAutoFit/>
          </a:bodyPr>
          <a:lstStyle/>
          <a:p>
            <a:r>
              <a:rPr lang="en-US" sz="2000"/>
              <a:t>Edward Tufte: “At the heart of quantitative reasoning is a single question: Compared to what?”</a:t>
            </a:r>
          </a:p>
        </p:txBody>
      </p:sp>
    </p:spTree>
    <p:extLst>
      <p:ext uri="{BB962C8B-B14F-4D97-AF65-F5344CB8AC3E}">
        <p14:creationId xmlns:p14="http://schemas.microsoft.com/office/powerpoint/2010/main" val="16964830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691515" y="387927"/>
            <a:ext cx="8675370" cy="6612631"/>
          </a:xfrm>
        </p:spPr>
        <p:txBody>
          <a:bodyPr/>
          <a:lstStyle/>
          <a:p>
            <a:pPr marL="0" indent="0">
              <a:buNone/>
            </a:pPr>
            <a:r>
              <a:rPr lang="en-US"/>
              <a:t>The most important comparsion should exploit the highest rank encoding:</a:t>
            </a:r>
          </a:p>
          <a:p>
            <a:pPr marL="0" indent="0">
              <a:buNone/>
            </a:pPr>
            <a:endParaRPr lang="en-US"/>
          </a:p>
          <a:p>
            <a:pPr marL="514350" indent="-514350">
              <a:buAutoNum type="arabicPeriod"/>
            </a:pPr>
            <a:r>
              <a:rPr lang="en-US"/>
              <a:t>Position on a common scale</a:t>
            </a:r>
          </a:p>
          <a:p>
            <a:pPr marL="514350" indent="-514350">
              <a:buAutoNum type="arabicPeriod"/>
            </a:pPr>
            <a:r>
              <a:rPr lang="en-US"/>
              <a:t>Position on identical but misaligned scales</a:t>
            </a:r>
          </a:p>
          <a:p>
            <a:pPr marL="514350" indent="-514350">
              <a:buAutoNum type="arabicPeriod"/>
            </a:pPr>
            <a:r>
              <a:rPr lang="en-US"/>
              <a:t>Length</a:t>
            </a:r>
          </a:p>
          <a:p>
            <a:pPr marL="514350" indent="-514350">
              <a:buAutoNum type="arabicPeriod"/>
            </a:pPr>
            <a:r>
              <a:rPr lang="en-US"/>
              <a:t>Angle / slope</a:t>
            </a:r>
          </a:p>
          <a:p>
            <a:pPr marL="514350" indent="-514350">
              <a:buAutoNum type="arabicPeriod"/>
            </a:pPr>
            <a:r>
              <a:rPr lang="en-US"/>
              <a:t>Area</a:t>
            </a:r>
          </a:p>
          <a:p>
            <a:pPr marL="514350" indent="-514350">
              <a:buAutoNum type="arabicPeriod"/>
            </a:pPr>
            <a:r>
              <a:rPr lang="en-US"/>
              <a:t>Volume or density or color saturation</a:t>
            </a:r>
          </a:p>
          <a:p>
            <a:pPr marL="514350" indent="-514350">
              <a:buAutoNum type="arabicPeriod"/>
            </a:pPr>
            <a:r>
              <a:rPr lang="en-US"/>
              <a:t>Color hue</a:t>
            </a:r>
          </a:p>
        </p:txBody>
      </p:sp>
    </p:spTree>
    <p:extLst>
      <p:ext uri="{BB962C8B-B14F-4D97-AF65-F5344CB8AC3E}">
        <p14:creationId xmlns:p14="http://schemas.microsoft.com/office/powerpoint/2010/main" val="35372380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691515" y="387927"/>
            <a:ext cx="8675370" cy="6612631"/>
          </a:xfrm>
        </p:spPr>
        <p:txBody>
          <a:bodyPr/>
          <a:lstStyle/>
          <a:p>
            <a:pPr marL="0" indent="0">
              <a:buNone/>
            </a:pPr>
            <a:r>
              <a:rPr lang="en-US"/>
              <a:t>The most important comparsion should exploit the highest rank encoding:</a:t>
            </a:r>
          </a:p>
          <a:p>
            <a:pPr marL="0" indent="0">
              <a:buNone/>
            </a:pPr>
            <a:endParaRPr lang="en-US"/>
          </a:p>
          <a:p>
            <a:pPr marL="514350" indent="-514350">
              <a:buAutoNum type="arabicPeriod"/>
            </a:pPr>
            <a:r>
              <a:rPr lang="en-US"/>
              <a:t>Position on a common scale</a:t>
            </a:r>
          </a:p>
          <a:p>
            <a:pPr marL="514350" indent="-514350">
              <a:buAutoNum type="arabicPeriod"/>
            </a:pPr>
            <a:r>
              <a:rPr lang="en-US"/>
              <a:t>Position on identical but misaligned scales</a:t>
            </a:r>
          </a:p>
          <a:p>
            <a:pPr marL="514350" indent="-514350">
              <a:buAutoNum type="arabicPeriod"/>
            </a:pPr>
            <a:r>
              <a:rPr lang="en-US"/>
              <a:t>Length</a:t>
            </a:r>
          </a:p>
          <a:p>
            <a:pPr marL="514350" indent="-514350">
              <a:buAutoNum type="arabicPeriod"/>
            </a:pPr>
            <a:r>
              <a:rPr lang="en-US"/>
              <a:t>Angle / slope</a:t>
            </a:r>
          </a:p>
          <a:p>
            <a:pPr marL="514350" indent="-514350">
              <a:buAutoNum type="arabicPeriod"/>
            </a:pPr>
            <a:r>
              <a:rPr lang="en-US"/>
              <a:t>Area</a:t>
            </a:r>
          </a:p>
          <a:p>
            <a:pPr marL="514350" indent="-514350">
              <a:buAutoNum type="arabicPeriod"/>
            </a:pPr>
            <a:r>
              <a:rPr lang="en-US"/>
              <a:t>Volume or density or color saturation</a:t>
            </a:r>
          </a:p>
          <a:p>
            <a:pPr marL="514350" indent="-514350">
              <a:buAutoNum type="arabicPeriod"/>
            </a:pPr>
            <a:r>
              <a:rPr lang="en-US" b="1">
                <a:solidFill>
                  <a:srgbClr val="E77200"/>
                </a:solidFill>
              </a:rPr>
              <a:t>Color hue</a:t>
            </a:r>
          </a:p>
        </p:txBody>
      </p:sp>
    </p:spTree>
    <p:extLst>
      <p:ext uri="{BB962C8B-B14F-4D97-AF65-F5344CB8AC3E}">
        <p14:creationId xmlns:p14="http://schemas.microsoft.com/office/powerpoint/2010/main" val="23617559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9AF2A-B363-B045-99C7-897B4870D686}"/>
              </a:ext>
            </a:extLst>
          </p:cNvPr>
          <p:cNvSpPr>
            <a:spLocks noGrp="1"/>
          </p:cNvSpPr>
          <p:nvPr>
            <p:ph type="title"/>
          </p:nvPr>
        </p:nvSpPr>
        <p:spPr>
          <a:xfrm>
            <a:off x="297377" y="-137983"/>
            <a:ext cx="8675370" cy="1502305"/>
          </a:xfrm>
        </p:spPr>
        <p:txBody>
          <a:bodyPr/>
          <a:lstStyle/>
          <a:p>
            <a:r>
              <a:rPr lang="en-US"/>
              <a:t>Color is really 3 things</a:t>
            </a:r>
          </a:p>
        </p:txBody>
      </p:sp>
      <p:pic>
        <p:nvPicPr>
          <p:cNvPr id="5" name="Picture 4">
            <a:extLst>
              <a:ext uri="{FF2B5EF4-FFF2-40B4-BE49-F238E27FC236}">
                <a16:creationId xmlns:a16="http://schemas.microsoft.com/office/drawing/2014/main" id="{0400EDB6-4133-494F-BFBA-5B9D6B8245DE}"/>
              </a:ext>
            </a:extLst>
          </p:cNvPr>
          <p:cNvPicPr>
            <a:picLocks noChangeAspect="1"/>
          </p:cNvPicPr>
          <p:nvPr/>
        </p:nvPicPr>
        <p:blipFill>
          <a:blip r:embed="rId3"/>
          <a:stretch>
            <a:fillRect/>
          </a:stretch>
        </p:blipFill>
        <p:spPr>
          <a:xfrm>
            <a:off x="266700" y="1214164"/>
            <a:ext cx="9525000" cy="2222500"/>
          </a:xfrm>
          <a:prstGeom prst="rect">
            <a:avLst/>
          </a:prstGeom>
        </p:spPr>
      </p:pic>
      <p:pic>
        <p:nvPicPr>
          <p:cNvPr id="7" name="Picture 6">
            <a:extLst>
              <a:ext uri="{FF2B5EF4-FFF2-40B4-BE49-F238E27FC236}">
                <a16:creationId xmlns:a16="http://schemas.microsoft.com/office/drawing/2014/main" id="{D9561917-A9DB-F144-A7EA-4249EE499C80}"/>
              </a:ext>
            </a:extLst>
          </p:cNvPr>
          <p:cNvPicPr>
            <a:picLocks noChangeAspect="1"/>
          </p:cNvPicPr>
          <p:nvPr/>
        </p:nvPicPr>
        <p:blipFill>
          <a:blip r:embed="rId4"/>
          <a:stretch>
            <a:fillRect/>
          </a:stretch>
        </p:blipFill>
        <p:spPr>
          <a:xfrm>
            <a:off x="297377" y="3327400"/>
            <a:ext cx="9525000" cy="2222500"/>
          </a:xfrm>
          <a:prstGeom prst="rect">
            <a:avLst/>
          </a:prstGeom>
        </p:spPr>
      </p:pic>
      <p:pic>
        <p:nvPicPr>
          <p:cNvPr id="9" name="Picture 8">
            <a:extLst>
              <a:ext uri="{FF2B5EF4-FFF2-40B4-BE49-F238E27FC236}">
                <a16:creationId xmlns:a16="http://schemas.microsoft.com/office/drawing/2014/main" id="{A8949C76-9F52-6944-94CE-5F1F6A2083E9}"/>
              </a:ext>
            </a:extLst>
          </p:cNvPr>
          <p:cNvPicPr>
            <a:picLocks noChangeAspect="1"/>
          </p:cNvPicPr>
          <p:nvPr/>
        </p:nvPicPr>
        <p:blipFill>
          <a:blip r:embed="rId5"/>
          <a:stretch>
            <a:fillRect/>
          </a:stretch>
        </p:blipFill>
        <p:spPr>
          <a:xfrm>
            <a:off x="297377" y="5549900"/>
            <a:ext cx="9525000" cy="2222500"/>
          </a:xfrm>
          <a:prstGeom prst="rect">
            <a:avLst/>
          </a:prstGeom>
        </p:spPr>
      </p:pic>
    </p:spTree>
    <p:extLst>
      <p:ext uri="{BB962C8B-B14F-4D97-AF65-F5344CB8AC3E}">
        <p14:creationId xmlns:p14="http://schemas.microsoft.com/office/powerpoint/2010/main" val="3189377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5401A89-E795-144A-A539-0C317DEE6F58}"/>
              </a:ext>
            </a:extLst>
          </p:cNvPr>
          <p:cNvPicPr>
            <a:picLocks noChangeAspect="1"/>
          </p:cNvPicPr>
          <p:nvPr/>
        </p:nvPicPr>
        <p:blipFill>
          <a:blip r:embed="rId3"/>
          <a:stretch>
            <a:fillRect/>
          </a:stretch>
        </p:blipFill>
        <p:spPr>
          <a:xfrm>
            <a:off x="266700" y="552450"/>
            <a:ext cx="9525000" cy="6667500"/>
          </a:xfrm>
          <a:prstGeom prst="rect">
            <a:avLst/>
          </a:prstGeom>
        </p:spPr>
      </p:pic>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1F678B62-27C3-5E43-AE44-D3BAE5A58778}"/>
              </a:ext>
            </a:extLst>
          </p:cNvPr>
          <p:cNvCxnSpPr>
            <a:cxnSpLocks/>
          </p:cNvCxnSpPr>
          <p:nvPr/>
        </p:nvCxnSpPr>
        <p:spPr>
          <a:xfrm>
            <a:off x="2285995" y="1845043"/>
            <a:ext cx="372159"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078E977-F53E-124E-9232-95DD8200A514}"/>
              </a:ext>
            </a:extLst>
          </p:cNvPr>
          <p:cNvCxnSpPr>
            <a:cxnSpLocks/>
          </p:cNvCxnSpPr>
          <p:nvPr/>
        </p:nvCxnSpPr>
        <p:spPr>
          <a:xfrm>
            <a:off x="2285995" y="1971166"/>
            <a:ext cx="372159"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0562EA-51D3-764C-A78C-E38DCB6CCDDA}"/>
              </a:ext>
            </a:extLst>
          </p:cNvPr>
          <p:cNvCxnSpPr>
            <a:cxnSpLocks/>
          </p:cNvCxnSpPr>
          <p:nvPr/>
        </p:nvCxnSpPr>
        <p:spPr>
          <a:xfrm>
            <a:off x="2285995" y="1301133"/>
            <a:ext cx="376934"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CEE74A-E5AC-024E-824A-196B3F43D0EC}"/>
              </a:ext>
            </a:extLst>
          </p:cNvPr>
          <p:cNvCxnSpPr>
            <a:cxnSpLocks/>
          </p:cNvCxnSpPr>
          <p:nvPr/>
        </p:nvCxnSpPr>
        <p:spPr>
          <a:xfrm>
            <a:off x="2285995" y="5579541"/>
            <a:ext cx="372159"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5621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F0E6527-AC65-1F46-A9A4-F9741FB1374D}"/>
              </a:ext>
            </a:extLst>
          </p:cNvPr>
          <p:cNvPicPr>
            <a:picLocks noChangeAspect="1"/>
          </p:cNvPicPr>
          <p:nvPr/>
        </p:nvPicPr>
        <p:blipFill>
          <a:blip r:embed="rId3"/>
          <a:stretch>
            <a:fillRect/>
          </a:stretch>
        </p:blipFill>
        <p:spPr>
          <a:xfrm>
            <a:off x="266700" y="552450"/>
            <a:ext cx="9525000" cy="6667500"/>
          </a:xfrm>
          <a:prstGeom prst="rect">
            <a:avLst/>
          </a:prstGeom>
        </p:spPr>
      </p:pic>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1F678B62-27C3-5E43-AE44-D3BAE5A58778}"/>
              </a:ext>
            </a:extLst>
          </p:cNvPr>
          <p:cNvCxnSpPr>
            <a:cxnSpLocks/>
          </p:cNvCxnSpPr>
          <p:nvPr/>
        </p:nvCxnSpPr>
        <p:spPr>
          <a:xfrm>
            <a:off x="2301761" y="1845043"/>
            <a:ext cx="372159"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078E977-F53E-124E-9232-95DD8200A514}"/>
              </a:ext>
            </a:extLst>
          </p:cNvPr>
          <p:cNvCxnSpPr>
            <a:cxnSpLocks/>
          </p:cNvCxnSpPr>
          <p:nvPr/>
        </p:nvCxnSpPr>
        <p:spPr>
          <a:xfrm>
            <a:off x="2301761" y="1971166"/>
            <a:ext cx="372159"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540562EA-51D3-764C-A78C-E38DCB6CCDDA}"/>
              </a:ext>
            </a:extLst>
          </p:cNvPr>
          <p:cNvCxnSpPr>
            <a:cxnSpLocks/>
          </p:cNvCxnSpPr>
          <p:nvPr/>
        </p:nvCxnSpPr>
        <p:spPr>
          <a:xfrm>
            <a:off x="2301761" y="1301133"/>
            <a:ext cx="376934"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BCEE74A-E5AC-024E-824A-196B3F43D0EC}"/>
              </a:ext>
            </a:extLst>
          </p:cNvPr>
          <p:cNvCxnSpPr>
            <a:cxnSpLocks/>
          </p:cNvCxnSpPr>
          <p:nvPr/>
        </p:nvCxnSpPr>
        <p:spPr>
          <a:xfrm>
            <a:off x="2301761" y="5579541"/>
            <a:ext cx="372159"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755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6B95C68-01FA-E747-B10A-8B33D4B2715D}"/>
              </a:ext>
            </a:extLst>
          </p:cNvPr>
          <p:cNvSpPr txBox="1"/>
          <p:nvPr/>
        </p:nvSpPr>
        <p:spPr>
          <a:xfrm>
            <a:off x="623455" y="1662545"/>
            <a:ext cx="9171710" cy="1754326"/>
          </a:xfrm>
          <a:prstGeom prst="rect">
            <a:avLst/>
          </a:prstGeom>
          <a:noFill/>
        </p:spPr>
        <p:txBody>
          <a:bodyPr wrap="square" rtlCol="0">
            <a:spAutoFit/>
          </a:bodyPr>
          <a:lstStyle/>
          <a:p>
            <a:pPr algn="ctr"/>
            <a:r>
              <a:rPr lang="en-US" sz="5400"/>
              <a:t>Alphabetical order is almost </a:t>
            </a:r>
            <a:r>
              <a:rPr lang="en-US" sz="5400">
                <a:solidFill>
                  <a:srgbClr val="E77200"/>
                </a:solidFill>
              </a:rPr>
              <a:t>never</a:t>
            </a:r>
            <a:r>
              <a:rPr lang="en-US" sz="5400"/>
              <a:t> the correct order</a:t>
            </a:r>
          </a:p>
        </p:txBody>
      </p:sp>
    </p:spTree>
    <p:extLst>
      <p:ext uri="{BB962C8B-B14F-4D97-AF65-F5344CB8AC3E}">
        <p14:creationId xmlns:p14="http://schemas.microsoft.com/office/powerpoint/2010/main" val="41791871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1560D6D-4019-E94B-A03A-DAE790844D2C}"/>
              </a:ext>
            </a:extLst>
          </p:cNvPr>
          <p:cNvPicPr>
            <a:picLocks noChangeAspect="1"/>
          </p:cNvPicPr>
          <p:nvPr/>
        </p:nvPicPr>
        <p:blipFill>
          <a:blip r:embed="rId4"/>
          <a:stretch>
            <a:fillRect/>
          </a:stretch>
        </p:blipFill>
        <p:spPr>
          <a:xfrm>
            <a:off x="266700" y="552450"/>
            <a:ext cx="9525000" cy="6667500"/>
          </a:xfrm>
          <a:prstGeom prst="rect">
            <a:avLst/>
          </a:prstGeom>
        </p:spPr>
      </p:pic>
      <p:cxnSp>
        <p:nvCxnSpPr>
          <p:cNvPr id="6" name="Straight Arrow Connector 5">
            <a:extLst>
              <a:ext uri="{FF2B5EF4-FFF2-40B4-BE49-F238E27FC236}">
                <a16:creationId xmlns:a16="http://schemas.microsoft.com/office/drawing/2014/main" id="{6E6BE07D-1462-6D44-A03B-4305D7522B28}"/>
              </a:ext>
            </a:extLst>
          </p:cNvPr>
          <p:cNvCxnSpPr>
            <a:cxnSpLocks/>
          </p:cNvCxnSpPr>
          <p:nvPr/>
        </p:nvCxnSpPr>
        <p:spPr>
          <a:xfrm>
            <a:off x="2285994" y="6779650"/>
            <a:ext cx="372159"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53DD854-6284-3441-A1D6-26F1AC781657}"/>
              </a:ext>
            </a:extLst>
          </p:cNvPr>
          <p:cNvCxnSpPr>
            <a:cxnSpLocks/>
          </p:cNvCxnSpPr>
          <p:nvPr/>
        </p:nvCxnSpPr>
        <p:spPr>
          <a:xfrm>
            <a:off x="2285994" y="5187332"/>
            <a:ext cx="372159"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D400280-B218-A94B-9047-95DCA32F59AB}"/>
              </a:ext>
            </a:extLst>
          </p:cNvPr>
          <p:cNvCxnSpPr>
            <a:cxnSpLocks/>
          </p:cNvCxnSpPr>
          <p:nvPr/>
        </p:nvCxnSpPr>
        <p:spPr>
          <a:xfrm>
            <a:off x="2285994" y="6645643"/>
            <a:ext cx="376934"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74580D9-3124-594C-B02F-D7EAC0041966}"/>
              </a:ext>
            </a:extLst>
          </p:cNvPr>
          <p:cNvCxnSpPr>
            <a:cxnSpLocks/>
          </p:cNvCxnSpPr>
          <p:nvPr/>
        </p:nvCxnSpPr>
        <p:spPr>
          <a:xfrm>
            <a:off x="2285994" y="6385196"/>
            <a:ext cx="372159"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209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E2C54B0-215E-CE44-907D-13E74FD57C5F}"/>
              </a:ext>
            </a:extLst>
          </p:cNvPr>
          <p:cNvPicPr>
            <a:picLocks noChangeAspect="1"/>
          </p:cNvPicPr>
          <p:nvPr/>
        </p:nvPicPr>
        <p:blipFill>
          <a:blip r:embed="rId4"/>
          <a:stretch>
            <a:fillRect/>
          </a:stretch>
        </p:blipFill>
        <p:spPr>
          <a:xfrm>
            <a:off x="266700" y="552450"/>
            <a:ext cx="9525000" cy="6667500"/>
          </a:xfrm>
          <a:prstGeom prst="rect">
            <a:avLst/>
          </a:prstGeom>
        </p:spPr>
      </p:pic>
      <p:cxnSp>
        <p:nvCxnSpPr>
          <p:cNvPr id="6" name="Straight Arrow Connector 5">
            <a:extLst>
              <a:ext uri="{FF2B5EF4-FFF2-40B4-BE49-F238E27FC236}">
                <a16:creationId xmlns:a16="http://schemas.microsoft.com/office/drawing/2014/main" id="{2D80183F-696C-8A4D-AC71-9336DF6F761D}"/>
              </a:ext>
            </a:extLst>
          </p:cNvPr>
          <p:cNvCxnSpPr>
            <a:cxnSpLocks/>
          </p:cNvCxnSpPr>
          <p:nvPr/>
        </p:nvCxnSpPr>
        <p:spPr>
          <a:xfrm>
            <a:off x="2285994" y="6779650"/>
            <a:ext cx="372159"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3813B5C-314D-7146-A0F4-672191566D1D}"/>
              </a:ext>
            </a:extLst>
          </p:cNvPr>
          <p:cNvCxnSpPr>
            <a:cxnSpLocks/>
          </p:cNvCxnSpPr>
          <p:nvPr/>
        </p:nvCxnSpPr>
        <p:spPr>
          <a:xfrm>
            <a:off x="2285994" y="5187332"/>
            <a:ext cx="372159"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B8576525-C19C-A14A-B61F-1E8859A8BA35}"/>
              </a:ext>
            </a:extLst>
          </p:cNvPr>
          <p:cNvCxnSpPr>
            <a:cxnSpLocks/>
          </p:cNvCxnSpPr>
          <p:nvPr/>
        </p:nvCxnSpPr>
        <p:spPr>
          <a:xfrm>
            <a:off x="2285994" y="6645643"/>
            <a:ext cx="376934"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10F2D59-B325-7743-B3C6-636477436B37}"/>
              </a:ext>
            </a:extLst>
          </p:cNvPr>
          <p:cNvCxnSpPr>
            <a:cxnSpLocks/>
          </p:cNvCxnSpPr>
          <p:nvPr/>
        </p:nvCxnSpPr>
        <p:spPr>
          <a:xfrm>
            <a:off x="2285994" y="6385196"/>
            <a:ext cx="372159" cy="1"/>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976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691515" y="387927"/>
            <a:ext cx="8675370" cy="6612631"/>
          </a:xfrm>
        </p:spPr>
        <p:txBody>
          <a:bodyPr/>
          <a:lstStyle/>
          <a:p>
            <a:pPr marL="0" indent="0">
              <a:buNone/>
            </a:pPr>
            <a:r>
              <a:rPr lang="en-US"/>
              <a:t>The most important comparsion should exploit the highest rank encoding:</a:t>
            </a:r>
          </a:p>
          <a:p>
            <a:pPr marL="0" indent="0">
              <a:buNone/>
            </a:pPr>
            <a:endParaRPr lang="en-US"/>
          </a:p>
          <a:p>
            <a:pPr marL="514350" indent="-514350">
              <a:buAutoNum type="arabicPeriod"/>
            </a:pPr>
            <a:r>
              <a:rPr lang="en-US"/>
              <a:t>Position on a common scale</a:t>
            </a:r>
          </a:p>
          <a:p>
            <a:pPr marL="514350" indent="-514350">
              <a:buAutoNum type="arabicPeriod"/>
            </a:pPr>
            <a:r>
              <a:rPr lang="en-US"/>
              <a:t>Position on identical but misaligned scales</a:t>
            </a:r>
          </a:p>
          <a:p>
            <a:pPr marL="514350" indent="-514350">
              <a:buAutoNum type="arabicPeriod"/>
            </a:pPr>
            <a:r>
              <a:rPr lang="en-US"/>
              <a:t>Length</a:t>
            </a:r>
          </a:p>
          <a:p>
            <a:pPr marL="514350" indent="-514350">
              <a:buAutoNum type="arabicPeriod"/>
            </a:pPr>
            <a:r>
              <a:rPr lang="en-US"/>
              <a:t>Angle / slope</a:t>
            </a:r>
          </a:p>
          <a:p>
            <a:pPr marL="514350" indent="-514350">
              <a:buAutoNum type="arabicPeriod"/>
            </a:pPr>
            <a:r>
              <a:rPr lang="en-US"/>
              <a:t>Area</a:t>
            </a:r>
          </a:p>
          <a:p>
            <a:pPr marL="514350" indent="-514350">
              <a:buAutoNum type="arabicPeriod"/>
            </a:pPr>
            <a:r>
              <a:rPr lang="en-US"/>
              <a:t>Volume or density or </a:t>
            </a:r>
            <a:r>
              <a:rPr lang="en-US" b="1">
                <a:solidFill>
                  <a:srgbClr val="E77200"/>
                </a:solidFill>
              </a:rPr>
              <a:t>color saturation</a:t>
            </a:r>
          </a:p>
          <a:p>
            <a:pPr marL="514350" indent="-514350">
              <a:buAutoNum type="arabicPeriod"/>
            </a:pPr>
            <a:r>
              <a:rPr lang="en-US"/>
              <a:t>Color hue</a:t>
            </a:r>
          </a:p>
        </p:txBody>
      </p:sp>
    </p:spTree>
    <p:extLst>
      <p:ext uri="{BB962C8B-B14F-4D97-AF65-F5344CB8AC3E}">
        <p14:creationId xmlns:p14="http://schemas.microsoft.com/office/powerpoint/2010/main" val="6055112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F15D5-BEF0-CB48-8C2F-EFCEB6427CAC}"/>
              </a:ext>
            </a:extLst>
          </p:cNvPr>
          <p:cNvSpPr>
            <a:spLocks noGrp="1"/>
          </p:cNvSpPr>
          <p:nvPr>
            <p:ph type="title"/>
          </p:nvPr>
        </p:nvSpPr>
        <p:spPr>
          <a:xfrm>
            <a:off x="268014" y="413810"/>
            <a:ext cx="9701897" cy="1502305"/>
          </a:xfrm>
        </p:spPr>
        <p:txBody>
          <a:bodyPr>
            <a:normAutofit/>
          </a:bodyPr>
          <a:lstStyle/>
          <a:p>
            <a:r>
              <a:rPr lang="en-US" sz="4400"/>
              <a:t>Raw data </a:t>
            </a:r>
            <a:r>
              <a:rPr lang="en-US" sz="4400">
                <a:sym typeface="Wingdings" pitchFamily="2" charset="2"/>
              </a:rPr>
              <a:t> Picture for communication</a:t>
            </a:r>
            <a:endParaRPr lang="en-US" sz="4400"/>
          </a:p>
        </p:txBody>
      </p:sp>
      <p:pic>
        <p:nvPicPr>
          <p:cNvPr id="5" name="Picture 2" descr="Image result for uva health">
            <a:extLst>
              <a:ext uri="{FF2B5EF4-FFF2-40B4-BE49-F238E27FC236}">
                <a16:creationId xmlns:a16="http://schemas.microsoft.com/office/drawing/2014/main" id="{2AEFF32D-02BB-BC4A-8C95-1E10BF1A5A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2400368-FD4F-0B4D-ADB7-95AA018CF454}"/>
              </a:ext>
            </a:extLst>
          </p:cNvPr>
          <p:cNvPicPr>
            <a:picLocks noChangeAspect="1"/>
          </p:cNvPicPr>
          <p:nvPr/>
        </p:nvPicPr>
        <p:blipFill>
          <a:blip r:embed="rId4"/>
          <a:stretch>
            <a:fillRect/>
          </a:stretch>
        </p:blipFill>
        <p:spPr>
          <a:xfrm>
            <a:off x="409903" y="1461375"/>
            <a:ext cx="9144000" cy="5511800"/>
          </a:xfrm>
          <a:prstGeom prst="rect">
            <a:avLst/>
          </a:prstGeom>
        </p:spPr>
      </p:pic>
    </p:spTree>
    <p:extLst>
      <p:ext uri="{BB962C8B-B14F-4D97-AF65-F5344CB8AC3E}">
        <p14:creationId xmlns:p14="http://schemas.microsoft.com/office/powerpoint/2010/main" val="2771409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6AE699A-9397-174E-B832-918E4E317D45}"/>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2096326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B7B3FAD-4E0B-F14C-8693-D60988C664C7}"/>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2656869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691515" y="387927"/>
            <a:ext cx="8675370" cy="6612631"/>
          </a:xfrm>
        </p:spPr>
        <p:txBody>
          <a:bodyPr/>
          <a:lstStyle/>
          <a:p>
            <a:pPr marL="0" indent="0">
              <a:buNone/>
            </a:pPr>
            <a:r>
              <a:rPr lang="en-US"/>
              <a:t>The most important comparsion should exploit the highest rank encoding:</a:t>
            </a:r>
          </a:p>
          <a:p>
            <a:pPr marL="0" indent="0">
              <a:buNone/>
            </a:pPr>
            <a:endParaRPr lang="en-US"/>
          </a:p>
          <a:p>
            <a:pPr marL="514350" indent="-514350">
              <a:buAutoNum type="arabicPeriod"/>
            </a:pPr>
            <a:r>
              <a:rPr lang="en-US"/>
              <a:t>Position on a common scale</a:t>
            </a:r>
          </a:p>
          <a:p>
            <a:pPr marL="514350" indent="-514350">
              <a:buAutoNum type="arabicPeriod"/>
            </a:pPr>
            <a:r>
              <a:rPr lang="en-US"/>
              <a:t>Position on identical but misaligned scales</a:t>
            </a:r>
          </a:p>
          <a:p>
            <a:pPr marL="514350" indent="-514350">
              <a:buAutoNum type="arabicPeriod"/>
            </a:pPr>
            <a:r>
              <a:rPr lang="en-US"/>
              <a:t>Length</a:t>
            </a:r>
          </a:p>
          <a:p>
            <a:pPr marL="514350" indent="-514350">
              <a:buAutoNum type="arabicPeriod"/>
            </a:pPr>
            <a:r>
              <a:rPr lang="en-US"/>
              <a:t>Angle / slope</a:t>
            </a:r>
          </a:p>
          <a:p>
            <a:pPr marL="514350" indent="-514350">
              <a:buAutoNum type="arabicPeriod"/>
            </a:pPr>
            <a:r>
              <a:rPr lang="en-US" b="1">
                <a:solidFill>
                  <a:srgbClr val="E77200"/>
                </a:solidFill>
              </a:rPr>
              <a:t>Area</a:t>
            </a:r>
          </a:p>
          <a:p>
            <a:pPr marL="514350" indent="-514350">
              <a:buAutoNum type="arabicPeriod"/>
            </a:pPr>
            <a:r>
              <a:rPr lang="en-US"/>
              <a:t>Volume or density or color saturation</a:t>
            </a:r>
          </a:p>
          <a:p>
            <a:pPr marL="514350" indent="-514350">
              <a:buAutoNum type="arabicPeriod"/>
            </a:pPr>
            <a:r>
              <a:rPr lang="en-US"/>
              <a:t>Color hue</a:t>
            </a:r>
          </a:p>
        </p:txBody>
      </p:sp>
    </p:spTree>
    <p:extLst>
      <p:ext uri="{BB962C8B-B14F-4D97-AF65-F5344CB8AC3E}">
        <p14:creationId xmlns:p14="http://schemas.microsoft.com/office/powerpoint/2010/main" val="1286897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9319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6084" name="Picture 4" descr="Image result for bubble chart gapminder">
            <a:extLst>
              <a:ext uri="{FF2B5EF4-FFF2-40B4-BE49-F238E27FC236}">
                <a16:creationId xmlns:a16="http://schemas.microsoft.com/office/drawing/2014/main" id="{28FE3925-E786-824F-9900-11D2D61303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1361786"/>
            <a:ext cx="9274052" cy="4914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912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691515" y="387927"/>
            <a:ext cx="8675370" cy="6612631"/>
          </a:xfrm>
        </p:spPr>
        <p:txBody>
          <a:bodyPr/>
          <a:lstStyle/>
          <a:p>
            <a:pPr marL="0" indent="0">
              <a:buNone/>
            </a:pPr>
            <a:r>
              <a:rPr lang="en-US"/>
              <a:t>The most important comparsion should exploit the highest rank encoding:</a:t>
            </a:r>
          </a:p>
          <a:p>
            <a:pPr marL="0" indent="0">
              <a:buNone/>
            </a:pPr>
            <a:endParaRPr lang="en-US"/>
          </a:p>
          <a:p>
            <a:pPr marL="514350" indent="-514350">
              <a:buAutoNum type="arabicPeriod"/>
            </a:pPr>
            <a:r>
              <a:rPr lang="en-US"/>
              <a:t>Position on a common scale</a:t>
            </a:r>
          </a:p>
          <a:p>
            <a:pPr marL="514350" indent="-514350">
              <a:buAutoNum type="arabicPeriod"/>
            </a:pPr>
            <a:r>
              <a:rPr lang="en-US"/>
              <a:t>Position on identical but misaligned scales</a:t>
            </a:r>
          </a:p>
          <a:p>
            <a:pPr marL="514350" indent="-514350">
              <a:buAutoNum type="arabicPeriod"/>
            </a:pPr>
            <a:r>
              <a:rPr lang="en-US"/>
              <a:t>Length</a:t>
            </a:r>
          </a:p>
          <a:p>
            <a:pPr marL="514350" indent="-514350">
              <a:buAutoNum type="arabicPeriod"/>
            </a:pPr>
            <a:r>
              <a:rPr lang="en-US" b="1">
                <a:solidFill>
                  <a:srgbClr val="E77200"/>
                </a:solidFill>
              </a:rPr>
              <a:t>Angle / slope</a:t>
            </a:r>
          </a:p>
          <a:p>
            <a:pPr marL="514350" indent="-514350">
              <a:buAutoNum type="arabicPeriod"/>
            </a:pPr>
            <a:r>
              <a:rPr lang="en-US"/>
              <a:t>Area</a:t>
            </a:r>
          </a:p>
          <a:p>
            <a:pPr marL="514350" indent="-514350">
              <a:buAutoNum type="arabicPeriod"/>
            </a:pPr>
            <a:r>
              <a:rPr lang="en-US"/>
              <a:t>Volume or density or color saturation</a:t>
            </a:r>
          </a:p>
          <a:p>
            <a:pPr marL="514350" indent="-514350">
              <a:buAutoNum type="arabicPeriod"/>
            </a:pPr>
            <a:r>
              <a:rPr lang="en-US"/>
              <a:t>Color hue</a:t>
            </a:r>
          </a:p>
        </p:txBody>
      </p:sp>
    </p:spTree>
    <p:extLst>
      <p:ext uri="{BB962C8B-B14F-4D97-AF65-F5344CB8AC3E}">
        <p14:creationId xmlns:p14="http://schemas.microsoft.com/office/powerpoint/2010/main" val="37928714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B837339-4B7F-EA43-A153-41383FD5989E}"/>
              </a:ext>
            </a:extLst>
          </p:cNvPr>
          <p:cNvPicPr>
            <a:picLocks noChangeAspect="1"/>
          </p:cNvPicPr>
          <p:nvPr/>
        </p:nvPicPr>
        <p:blipFill>
          <a:blip r:embed="rId4"/>
          <a:stretch>
            <a:fillRect/>
          </a:stretch>
        </p:blipFill>
        <p:spPr>
          <a:xfrm>
            <a:off x="0" y="249380"/>
            <a:ext cx="10058400" cy="6645499"/>
          </a:xfrm>
          <a:prstGeom prst="rect">
            <a:avLst/>
          </a:prstGeom>
        </p:spPr>
      </p:pic>
      <p:cxnSp>
        <p:nvCxnSpPr>
          <p:cNvPr id="5" name="Straight Arrow Connector 4">
            <a:extLst>
              <a:ext uri="{FF2B5EF4-FFF2-40B4-BE49-F238E27FC236}">
                <a16:creationId xmlns:a16="http://schemas.microsoft.com/office/drawing/2014/main" id="{60A13BA7-AE4C-974D-8A77-5DB8064131B6}"/>
              </a:ext>
            </a:extLst>
          </p:cNvPr>
          <p:cNvCxnSpPr>
            <a:cxnSpLocks/>
          </p:cNvCxnSpPr>
          <p:nvPr/>
        </p:nvCxnSpPr>
        <p:spPr>
          <a:xfrm>
            <a:off x="203036" y="1102392"/>
            <a:ext cx="493986" cy="220717"/>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8A2F0E3-AA58-C944-B66C-49E59A43F442}"/>
              </a:ext>
            </a:extLst>
          </p:cNvPr>
          <p:cNvCxnSpPr>
            <a:cxnSpLocks/>
          </p:cNvCxnSpPr>
          <p:nvPr/>
        </p:nvCxnSpPr>
        <p:spPr>
          <a:xfrm flipH="1" flipV="1">
            <a:off x="8926621" y="6033654"/>
            <a:ext cx="480615" cy="339436"/>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36907C31-FA0E-2248-ADE4-6F75C822229A}"/>
              </a:ext>
            </a:extLst>
          </p:cNvPr>
          <p:cNvCxnSpPr>
            <a:cxnSpLocks/>
          </p:cNvCxnSpPr>
          <p:nvPr/>
        </p:nvCxnSpPr>
        <p:spPr>
          <a:xfrm flipH="1" flipV="1">
            <a:off x="9166928" y="4481945"/>
            <a:ext cx="480615" cy="339436"/>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9269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2E7638F-4F1B-B44B-953B-E5B001D08564}"/>
              </a:ext>
            </a:extLst>
          </p:cNvPr>
          <p:cNvPicPr>
            <a:picLocks noChangeAspect="1"/>
          </p:cNvPicPr>
          <p:nvPr/>
        </p:nvPicPr>
        <p:blipFill>
          <a:blip r:embed="rId4"/>
          <a:stretch>
            <a:fillRect/>
          </a:stretch>
        </p:blipFill>
        <p:spPr>
          <a:xfrm>
            <a:off x="0" y="331826"/>
            <a:ext cx="10058400" cy="6055803"/>
          </a:xfrm>
          <a:prstGeom prst="rect">
            <a:avLst/>
          </a:prstGeom>
        </p:spPr>
      </p:pic>
    </p:spTree>
    <p:extLst>
      <p:ext uri="{BB962C8B-B14F-4D97-AF65-F5344CB8AC3E}">
        <p14:creationId xmlns:p14="http://schemas.microsoft.com/office/powerpoint/2010/main" val="38250820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691515" y="387927"/>
            <a:ext cx="8675370" cy="6612631"/>
          </a:xfrm>
        </p:spPr>
        <p:txBody>
          <a:bodyPr/>
          <a:lstStyle/>
          <a:p>
            <a:pPr marL="0" indent="0">
              <a:buNone/>
            </a:pPr>
            <a:r>
              <a:rPr lang="en-US"/>
              <a:t>The most important comparsion should exploit the highest rank encoding:</a:t>
            </a:r>
          </a:p>
          <a:p>
            <a:pPr marL="0" indent="0">
              <a:buNone/>
            </a:pPr>
            <a:endParaRPr lang="en-US"/>
          </a:p>
          <a:p>
            <a:pPr marL="514350" indent="-514350">
              <a:buAutoNum type="arabicPeriod"/>
            </a:pPr>
            <a:r>
              <a:rPr lang="en-US"/>
              <a:t>Position on a common scale</a:t>
            </a:r>
          </a:p>
          <a:p>
            <a:pPr marL="514350" indent="-514350">
              <a:buAutoNum type="arabicPeriod"/>
            </a:pPr>
            <a:r>
              <a:rPr lang="en-US"/>
              <a:t>Position on identical but misaligned scales</a:t>
            </a:r>
          </a:p>
          <a:p>
            <a:pPr marL="514350" indent="-514350">
              <a:buAutoNum type="arabicPeriod"/>
            </a:pPr>
            <a:r>
              <a:rPr lang="en-US" b="1">
                <a:solidFill>
                  <a:srgbClr val="E77200"/>
                </a:solidFill>
              </a:rPr>
              <a:t>Length</a:t>
            </a:r>
          </a:p>
          <a:p>
            <a:pPr marL="514350" indent="-514350">
              <a:buAutoNum type="arabicPeriod"/>
            </a:pPr>
            <a:r>
              <a:rPr lang="en-US"/>
              <a:t>Angle / slope</a:t>
            </a:r>
          </a:p>
          <a:p>
            <a:pPr marL="514350" indent="-514350">
              <a:buAutoNum type="arabicPeriod"/>
            </a:pPr>
            <a:r>
              <a:rPr lang="en-US"/>
              <a:t>Area</a:t>
            </a:r>
          </a:p>
          <a:p>
            <a:pPr marL="514350" indent="-514350">
              <a:buAutoNum type="arabicPeriod"/>
            </a:pPr>
            <a:r>
              <a:rPr lang="en-US"/>
              <a:t>Volume or density or color saturation</a:t>
            </a:r>
          </a:p>
          <a:p>
            <a:pPr marL="514350" indent="-514350">
              <a:buAutoNum type="arabicPeriod"/>
            </a:pPr>
            <a:r>
              <a:rPr lang="en-US"/>
              <a:t>Color hue</a:t>
            </a:r>
          </a:p>
        </p:txBody>
      </p:sp>
    </p:spTree>
    <p:extLst>
      <p:ext uri="{BB962C8B-B14F-4D97-AF65-F5344CB8AC3E}">
        <p14:creationId xmlns:p14="http://schemas.microsoft.com/office/powerpoint/2010/main" val="405924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86EC4F0-891C-C745-AD39-6710DAB31660}"/>
              </a:ext>
            </a:extLst>
          </p:cNvPr>
          <p:cNvPicPr>
            <a:picLocks noChangeAspect="1"/>
          </p:cNvPicPr>
          <p:nvPr/>
        </p:nvPicPr>
        <p:blipFill>
          <a:blip r:embed="rId4"/>
          <a:stretch>
            <a:fillRect/>
          </a:stretch>
        </p:blipFill>
        <p:spPr>
          <a:xfrm>
            <a:off x="0" y="556609"/>
            <a:ext cx="10058400" cy="5816481"/>
          </a:xfrm>
          <a:prstGeom prst="rect">
            <a:avLst/>
          </a:prstGeom>
        </p:spPr>
      </p:pic>
      <p:cxnSp>
        <p:nvCxnSpPr>
          <p:cNvPr id="3" name="Straight Arrow Connector 2">
            <a:extLst>
              <a:ext uri="{FF2B5EF4-FFF2-40B4-BE49-F238E27FC236}">
                <a16:creationId xmlns:a16="http://schemas.microsoft.com/office/drawing/2014/main" id="{2FD50C14-FEBC-C146-B9F6-1C833960837E}"/>
              </a:ext>
            </a:extLst>
          </p:cNvPr>
          <p:cNvCxnSpPr>
            <a:cxnSpLocks/>
          </p:cNvCxnSpPr>
          <p:nvPr/>
        </p:nvCxnSpPr>
        <p:spPr>
          <a:xfrm flipH="1">
            <a:off x="6331040" y="3882736"/>
            <a:ext cx="526959"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6F9C926-755F-B246-9495-FA0DD89581E2}"/>
              </a:ext>
            </a:extLst>
          </p:cNvPr>
          <p:cNvCxnSpPr>
            <a:cxnSpLocks/>
          </p:cNvCxnSpPr>
          <p:nvPr/>
        </p:nvCxnSpPr>
        <p:spPr>
          <a:xfrm flipH="1">
            <a:off x="5153891" y="6082145"/>
            <a:ext cx="586672"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02A9C16-0E2D-FB41-A82F-01BCF77091D5}"/>
              </a:ext>
            </a:extLst>
          </p:cNvPr>
          <p:cNvCxnSpPr>
            <a:cxnSpLocks/>
          </p:cNvCxnSpPr>
          <p:nvPr/>
        </p:nvCxnSpPr>
        <p:spPr>
          <a:xfrm flipH="1">
            <a:off x="5638312" y="5351318"/>
            <a:ext cx="526959"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DC5F093-288A-2645-9641-C1D35951CA8B}"/>
              </a:ext>
            </a:extLst>
          </p:cNvPr>
          <p:cNvCxnSpPr>
            <a:cxnSpLocks/>
          </p:cNvCxnSpPr>
          <p:nvPr/>
        </p:nvCxnSpPr>
        <p:spPr>
          <a:xfrm flipH="1">
            <a:off x="5740563" y="5209308"/>
            <a:ext cx="586672"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255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064B9236-3187-D44C-9F5D-5A0D8A3A5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9A33908-791A-D040-9013-C45BBCE1456A}"/>
              </a:ext>
            </a:extLst>
          </p:cNvPr>
          <p:cNvSpPr txBox="1"/>
          <p:nvPr/>
        </p:nvSpPr>
        <p:spPr>
          <a:xfrm>
            <a:off x="772511" y="6047391"/>
            <a:ext cx="308098" cy="531620"/>
          </a:xfrm>
          <a:prstGeom prst="rect">
            <a:avLst/>
          </a:prstGeom>
          <a:noFill/>
        </p:spPr>
        <p:txBody>
          <a:bodyPr wrap="none" rtlCol="0">
            <a:spAutoFit/>
          </a:bodyPr>
          <a:lstStyle/>
          <a:p>
            <a:pPr>
              <a:lnSpc>
                <a:spcPts val="920"/>
              </a:lnSpc>
            </a:pPr>
            <a:r>
              <a:rPr lang="en-US" sz="3600" b="1"/>
              <a:t>.</a:t>
            </a:r>
          </a:p>
          <a:p>
            <a:pPr>
              <a:lnSpc>
                <a:spcPts val="920"/>
              </a:lnSpc>
            </a:pPr>
            <a:r>
              <a:rPr lang="en-US" sz="3600" b="1"/>
              <a:t>.</a:t>
            </a:r>
          </a:p>
          <a:p>
            <a:pPr>
              <a:lnSpc>
                <a:spcPts val="920"/>
              </a:lnSpc>
            </a:pPr>
            <a:r>
              <a:rPr lang="en-US" sz="3600" b="1"/>
              <a:t>.</a:t>
            </a:r>
          </a:p>
        </p:txBody>
      </p:sp>
      <p:pic>
        <p:nvPicPr>
          <p:cNvPr id="10" name="Picture 9">
            <a:extLst>
              <a:ext uri="{FF2B5EF4-FFF2-40B4-BE49-F238E27FC236}">
                <a16:creationId xmlns:a16="http://schemas.microsoft.com/office/drawing/2014/main" id="{14CE26D5-C615-6F46-AB88-D0CFE4B57E03}"/>
              </a:ext>
            </a:extLst>
          </p:cNvPr>
          <p:cNvPicPr>
            <a:picLocks noChangeAspect="1"/>
          </p:cNvPicPr>
          <p:nvPr/>
        </p:nvPicPr>
        <p:blipFill rotWithShape="1">
          <a:blip r:embed="rId4"/>
          <a:srcRect l="2014" t="1111" r="2001"/>
          <a:stretch/>
        </p:blipFill>
        <p:spPr>
          <a:xfrm>
            <a:off x="371474" y="409904"/>
            <a:ext cx="3203575" cy="5556978"/>
          </a:xfrm>
          <a:prstGeom prst="rect">
            <a:avLst/>
          </a:prstGeom>
        </p:spPr>
      </p:pic>
      <p:pic>
        <p:nvPicPr>
          <p:cNvPr id="12" name="Picture 11">
            <a:extLst>
              <a:ext uri="{FF2B5EF4-FFF2-40B4-BE49-F238E27FC236}">
                <a16:creationId xmlns:a16="http://schemas.microsoft.com/office/drawing/2014/main" id="{28DCF6C0-B1E6-904B-BE0F-F2113C9989EB}"/>
              </a:ext>
            </a:extLst>
          </p:cNvPr>
          <p:cNvPicPr>
            <a:picLocks noChangeAspect="1"/>
          </p:cNvPicPr>
          <p:nvPr/>
        </p:nvPicPr>
        <p:blipFill rotWithShape="1">
          <a:blip r:embed="rId5"/>
          <a:srcRect l="1468" t="11345" r="2012" b="10299"/>
          <a:stretch/>
        </p:blipFill>
        <p:spPr>
          <a:xfrm>
            <a:off x="382626" y="6659520"/>
            <a:ext cx="3192423" cy="616650"/>
          </a:xfrm>
          <a:prstGeom prst="rect">
            <a:avLst/>
          </a:prstGeom>
        </p:spPr>
      </p:pic>
    </p:spTree>
    <p:extLst>
      <p:ext uri="{BB962C8B-B14F-4D97-AF65-F5344CB8AC3E}">
        <p14:creationId xmlns:p14="http://schemas.microsoft.com/office/powerpoint/2010/main" val="2660202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3ACF70E-3FBE-8F42-B20A-2B395EC1766F}"/>
              </a:ext>
            </a:extLst>
          </p:cNvPr>
          <p:cNvPicPr>
            <a:picLocks noChangeAspect="1"/>
          </p:cNvPicPr>
          <p:nvPr/>
        </p:nvPicPr>
        <p:blipFill>
          <a:blip r:embed="rId4"/>
          <a:stretch>
            <a:fillRect/>
          </a:stretch>
        </p:blipFill>
        <p:spPr>
          <a:xfrm>
            <a:off x="0" y="1005942"/>
            <a:ext cx="10058400" cy="5760515"/>
          </a:xfrm>
          <a:prstGeom prst="rect">
            <a:avLst/>
          </a:prstGeom>
        </p:spPr>
      </p:pic>
    </p:spTree>
    <p:extLst>
      <p:ext uri="{BB962C8B-B14F-4D97-AF65-F5344CB8AC3E}">
        <p14:creationId xmlns:p14="http://schemas.microsoft.com/office/powerpoint/2010/main" val="2483891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691515" y="387927"/>
            <a:ext cx="8675370" cy="6612631"/>
          </a:xfrm>
        </p:spPr>
        <p:txBody>
          <a:bodyPr/>
          <a:lstStyle/>
          <a:p>
            <a:pPr marL="0" indent="0">
              <a:buNone/>
            </a:pPr>
            <a:r>
              <a:rPr lang="en-US"/>
              <a:t>The most important comparsion should exploit the highest rank encoding:</a:t>
            </a:r>
          </a:p>
          <a:p>
            <a:pPr marL="0" indent="0">
              <a:buNone/>
            </a:pPr>
            <a:endParaRPr lang="en-US"/>
          </a:p>
          <a:p>
            <a:pPr marL="514350" indent="-514350">
              <a:buAutoNum type="arabicPeriod"/>
            </a:pPr>
            <a:r>
              <a:rPr lang="en-US"/>
              <a:t>Position on a common scale</a:t>
            </a:r>
          </a:p>
          <a:p>
            <a:pPr marL="514350" indent="-514350">
              <a:buAutoNum type="arabicPeriod"/>
            </a:pPr>
            <a:r>
              <a:rPr lang="en-US" b="1">
                <a:solidFill>
                  <a:srgbClr val="E77200"/>
                </a:solidFill>
              </a:rPr>
              <a:t>Position on identical but misaligned scales</a:t>
            </a:r>
          </a:p>
          <a:p>
            <a:pPr marL="514350" indent="-514350">
              <a:buAutoNum type="arabicPeriod"/>
            </a:pPr>
            <a:r>
              <a:rPr lang="en-US"/>
              <a:t>Length</a:t>
            </a:r>
          </a:p>
          <a:p>
            <a:pPr marL="514350" indent="-514350">
              <a:buAutoNum type="arabicPeriod"/>
            </a:pPr>
            <a:r>
              <a:rPr lang="en-US"/>
              <a:t>Angle / slope</a:t>
            </a:r>
          </a:p>
          <a:p>
            <a:pPr marL="514350" indent="-514350">
              <a:buAutoNum type="arabicPeriod"/>
            </a:pPr>
            <a:r>
              <a:rPr lang="en-US"/>
              <a:t>Area</a:t>
            </a:r>
          </a:p>
          <a:p>
            <a:pPr marL="514350" indent="-514350">
              <a:buAutoNum type="arabicPeriod"/>
            </a:pPr>
            <a:r>
              <a:rPr lang="en-US"/>
              <a:t>Volume or density or color saturation</a:t>
            </a:r>
          </a:p>
          <a:p>
            <a:pPr marL="514350" indent="-514350">
              <a:buAutoNum type="arabicPeriod"/>
            </a:pPr>
            <a:r>
              <a:rPr lang="en-US"/>
              <a:t>Color hue</a:t>
            </a:r>
          </a:p>
        </p:txBody>
      </p:sp>
    </p:spTree>
    <p:extLst>
      <p:ext uri="{BB962C8B-B14F-4D97-AF65-F5344CB8AC3E}">
        <p14:creationId xmlns:p14="http://schemas.microsoft.com/office/powerpoint/2010/main" val="3816557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E47AE44-7A64-A945-9825-F1FFD656BC1B}"/>
              </a:ext>
            </a:extLst>
          </p:cNvPr>
          <p:cNvPicPr>
            <a:picLocks noChangeAspect="1"/>
          </p:cNvPicPr>
          <p:nvPr/>
        </p:nvPicPr>
        <p:blipFill>
          <a:blip r:embed="rId4"/>
          <a:stretch>
            <a:fillRect/>
          </a:stretch>
        </p:blipFill>
        <p:spPr>
          <a:xfrm>
            <a:off x="0" y="557003"/>
            <a:ext cx="10058400" cy="5633156"/>
          </a:xfrm>
          <a:prstGeom prst="rect">
            <a:avLst/>
          </a:prstGeom>
        </p:spPr>
      </p:pic>
      <p:cxnSp>
        <p:nvCxnSpPr>
          <p:cNvPr id="5" name="Straight Arrow Connector 4">
            <a:extLst>
              <a:ext uri="{FF2B5EF4-FFF2-40B4-BE49-F238E27FC236}">
                <a16:creationId xmlns:a16="http://schemas.microsoft.com/office/drawing/2014/main" id="{047FF020-19EA-AD4B-B5CF-FB3644D18408}"/>
              </a:ext>
            </a:extLst>
          </p:cNvPr>
          <p:cNvCxnSpPr>
            <a:cxnSpLocks/>
          </p:cNvCxnSpPr>
          <p:nvPr/>
        </p:nvCxnSpPr>
        <p:spPr>
          <a:xfrm flipH="1">
            <a:off x="5740563" y="1333500"/>
            <a:ext cx="526959"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D515B21D-873E-1C44-BD5A-3FB978BB5CDD}"/>
              </a:ext>
            </a:extLst>
          </p:cNvPr>
          <p:cNvCxnSpPr>
            <a:cxnSpLocks/>
          </p:cNvCxnSpPr>
          <p:nvPr/>
        </p:nvCxnSpPr>
        <p:spPr>
          <a:xfrm flipH="1">
            <a:off x="6899664" y="1333499"/>
            <a:ext cx="586672"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19239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1E385CA-0E9B-104F-AC22-DA2E07F47A17}"/>
              </a:ext>
            </a:extLst>
          </p:cNvPr>
          <p:cNvPicPr>
            <a:picLocks noChangeAspect="1"/>
          </p:cNvPicPr>
          <p:nvPr/>
        </p:nvPicPr>
        <p:blipFill rotWithShape="1">
          <a:blip r:embed="rId4"/>
          <a:srcRect l="-1" r="568"/>
          <a:stretch/>
        </p:blipFill>
        <p:spPr>
          <a:xfrm>
            <a:off x="0" y="729329"/>
            <a:ext cx="10058400" cy="5731850"/>
          </a:xfrm>
          <a:prstGeom prst="rect">
            <a:avLst/>
          </a:prstGeom>
        </p:spPr>
      </p:pic>
    </p:spTree>
    <p:extLst>
      <p:ext uri="{BB962C8B-B14F-4D97-AF65-F5344CB8AC3E}">
        <p14:creationId xmlns:p14="http://schemas.microsoft.com/office/powerpoint/2010/main" val="8866524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44BEC9EA-2419-BD46-B86B-811CD10032A7}"/>
              </a:ext>
            </a:extLst>
          </p:cNvPr>
          <p:cNvSpPr>
            <a:spLocks noGrp="1"/>
          </p:cNvSpPr>
          <p:nvPr>
            <p:ph idx="1"/>
          </p:nvPr>
        </p:nvSpPr>
        <p:spPr>
          <a:xfrm>
            <a:off x="691515" y="387927"/>
            <a:ext cx="8675370" cy="6612631"/>
          </a:xfrm>
        </p:spPr>
        <p:txBody>
          <a:bodyPr/>
          <a:lstStyle/>
          <a:p>
            <a:pPr marL="0" indent="0">
              <a:buNone/>
            </a:pPr>
            <a:r>
              <a:rPr lang="en-US"/>
              <a:t>The most important comparsion should exploit the highest rank encoding:</a:t>
            </a:r>
          </a:p>
          <a:p>
            <a:pPr marL="0" indent="0">
              <a:buNone/>
            </a:pPr>
            <a:endParaRPr lang="en-US"/>
          </a:p>
          <a:p>
            <a:pPr marL="514350" indent="-514350">
              <a:buAutoNum type="arabicPeriod"/>
            </a:pPr>
            <a:r>
              <a:rPr lang="en-US" b="1">
                <a:solidFill>
                  <a:srgbClr val="E77200"/>
                </a:solidFill>
              </a:rPr>
              <a:t>Position on a common scale</a:t>
            </a:r>
          </a:p>
          <a:p>
            <a:pPr marL="514350" indent="-514350">
              <a:buAutoNum type="arabicPeriod"/>
            </a:pPr>
            <a:r>
              <a:rPr lang="en-US"/>
              <a:t>Position on identical but misaligned scales</a:t>
            </a:r>
          </a:p>
          <a:p>
            <a:pPr marL="514350" indent="-514350">
              <a:buAutoNum type="arabicPeriod"/>
            </a:pPr>
            <a:r>
              <a:rPr lang="en-US"/>
              <a:t>Length</a:t>
            </a:r>
          </a:p>
          <a:p>
            <a:pPr marL="514350" indent="-514350">
              <a:buAutoNum type="arabicPeriod"/>
            </a:pPr>
            <a:r>
              <a:rPr lang="en-US"/>
              <a:t>Angle / slope</a:t>
            </a:r>
          </a:p>
          <a:p>
            <a:pPr marL="514350" indent="-514350">
              <a:buAutoNum type="arabicPeriod"/>
            </a:pPr>
            <a:r>
              <a:rPr lang="en-US"/>
              <a:t>Area</a:t>
            </a:r>
          </a:p>
          <a:p>
            <a:pPr marL="514350" indent="-514350">
              <a:buAutoNum type="arabicPeriod"/>
            </a:pPr>
            <a:r>
              <a:rPr lang="en-US"/>
              <a:t>Volume or density or color saturation</a:t>
            </a:r>
          </a:p>
          <a:p>
            <a:pPr marL="514350" indent="-514350">
              <a:buAutoNum type="arabicPeriod"/>
            </a:pPr>
            <a:r>
              <a:rPr lang="en-US"/>
              <a:t>Color hue</a:t>
            </a:r>
          </a:p>
        </p:txBody>
      </p:sp>
    </p:spTree>
    <p:extLst>
      <p:ext uri="{BB962C8B-B14F-4D97-AF65-F5344CB8AC3E}">
        <p14:creationId xmlns:p14="http://schemas.microsoft.com/office/powerpoint/2010/main" val="26258572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B624A6C-DEBB-2448-A823-D60361B284B2}"/>
              </a:ext>
            </a:extLst>
          </p:cNvPr>
          <p:cNvPicPr>
            <a:picLocks noChangeAspect="1"/>
          </p:cNvPicPr>
          <p:nvPr/>
        </p:nvPicPr>
        <p:blipFill>
          <a:blip r:embed="rId4"/>
          <a:stretch>
            <a:fillRect/>
          </a:stretch>
        </p:blipFill>
        <p:spPr>
          <a:xfrm>
            <a:off x="0" y="1086612"/>
            <a:ext cx="10058400" cy="5599176"/>
          </a:xfrm>
          <a:prstGeom prst="rect">
            <a:avLst/>
          </a:prstGeom>
        </p:spPr>
      </p:pic>
      <p:cxnSp>
        <p:nvCxnSpPr>
          <p:cNvPr id="5" name="Straight Arrow Connector 4">
            <a:extLst>
              <a:ext uri="{FF2B5EF4-FFF2-40B4-BE49-F238E27FC236}">
                <a16:creationId xmlns:a16="http://schemas.microsoft.com/office/drawing/2014/main" id="{F7E6A24E-08D2-3E47-99A1-241CCEEE16AC}"/>
              </a:ext>
            </a:extLst>
          </p:cNvPr>
          <p:cNvCxnSpPr>
            <a:cxnSpLocks/>
          </p:cNvCxnSpPr>
          <p:nvPr/>
        </p:nvCxnSpPr>
        <p:spPr>
          <a:xfrm flipH="1">
            <a:off x="3783175" y="5148262"/>
            <a:ext cx="526959"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3277C75-C1C5-214E-890A-2512996D10F0}"/>
              </a:ext>
            </a:extLst>
          </p:cNvPr>
          <p:cNvCxnSpPr>
            <a:cxnSpLocks/>
          </p:cNvCxnSpPr>
          <p:nvPr/>
        </p:nvCxnSpPr>
        <p:spPr>
          <a:xfrm flipH="1">
            <a:off x="3851788" y="4993882"/>
            <a:ext cx="586672" cy="0"/>
          </a:xfrm>
          <a:prstGeom prst="straightConnector1">
            <a:avLst/>
          </a:prstGeom>
          <a:ln w="76200">
            <a:solidFill>
              <a:srgbClr val="E772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6314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C33098B-8382-BE47-8FB9-B062C8DB4DD2}"/>
              </a:ext>
            </a:extLst>
          </p:cNvPr>
          <p:cNvSpPr txBox="1"/>
          <p:nvPr/>
        </p:nvSpPr>
        <p:spPr>
          <a:xfrm>
            <a:off x="1285876" y="2771775"/>
            <a:ext cx="7562070" cy="1015663"/>
          </a:xfrm>
          <a:prstGeom prst="rect">
            <a:avLst/>
          </a:prstGeom>
          <a:noFill/>
        </p:spPr>
        <p:txBody>
          <a:bodyPr wrap="none" rtlCol="0">
            <a:spAutoFit/>
          </a:bodyPr>
          <a:lstStyle/>
          <a:p>
            <a:r>
              <a:rPr lang="en-US" sz="6000"/>
              <a:t>Be careful with </a:t>
            </a:r>
            <a:r>
              <a:rPr lang="en-US" sz="6000">
                <a:solidFill>
                  <a:srgbClr val="E77200"/>
                </a:solidFill>
              </a:rPr>
              <a:t>stacking</a:t>
            </a:r>
          </a:p>
        </p:txBody>
      </p:sp>
    </p:spTree>
    <p:extLst>
      <p:ext uri="{BB962C8B-B14F-4D97-AF65-F5344CB8AC3E}">
        <p14:creationId xmlns:p14="http://schemas.microsoft.com/office/powerpoint/2010/main" val="21271205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F91A5A46-ED63-6D4A-9EA1-9DB35645D1D1}"/>
              </a:ext>
            </a:extLst>
          </p:cNvPr>
          <p:cNvPicPr>
            <a:picLocks noChangeAspect="1"/>
          </p:cNvPicPr>
          <p:nvPr/>
        </p:nvPicPr>
        <p:blipFill>
          <a:blip r:embed="rId4"/>
          <a:stretch>
            <a:fillRect/>
          </a:stretch>
        </p:blipFill>
        <p:spPr>
          <a:xfrm>
            <a:off x="0" y="518726"/>
            <a:ext cx="10058400" cy="5991997"/>
          </a:xfrm>
          <a:prstGeom prst="rect">
            <a:avLst/>
          </a:prstGeom>
        </p:spPr>
      </p:pic>
      <p:cxnSp>
        <p:nvCxnSpPr>
          <p:cNvPr id="5" name="Straight Arrow Connector 4">
            <a:extLst>
              <a:ext uri="{FF2B5EF4-FFF2-40B4-BE49-F238E27FC236}">
                <a16:creationId xmlns:a16="http://schemas.microsoft.com/office/drawing/2014/main" id="{ED3FF07A-5495-4840-9FBB-BC0136C95443}"/>
              </a:ext>
            </a:extLst>
          </p:cNvPr>
          <p:cNvCxnSpPr>
            <a:cxnSpLocks/>
          </p:cNvCxnSpPr>
          <p:nvPr/>
        </p:nvCxnSpPr>
        <p:spPr>
          <a:xfrm>
            <a:off x="1943100" y="3514724"/>
            <a:ext cx="742950" cy="20002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55967B7-A976-BA46-BC84-549624B21E9C}"/>
              </a:ext>
            </a:extLst>
          </p:cNvPr>
          <p:cNvCxnSpPr>
            <a:cxnSpLocks/>
          </p:cNvCxnSpPr>
          <p:nvPr/>
        </p:nvCxnSpPr>
        <p:spPr>
          <a:xfrm>
            <a:off x="1528763" y="2957897"/>
            <a:ext cx="2005690" cy="203797"/>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9484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1E6A030-E18E-684F-B45C-5F7ED6F84A6F}"/>
              </a:ext>
            </a:extLst>
          </p:cNvPr>
          <p:cNvPicPr>
            <a:picLocks noChangeAspect="1"/>
          </p:cNvPicPr>
          <p:nvPr/>
        </p:nvPicPr>
        <p:blipFill>
          <a:blip r:embed="rId4"/>
          <a:stretch>
            <a:fillRect/>
          </a:stretch>
        </p:blipFill>
        <p:spPr>
          <a:xfrm>
            <a:off x="0" y="935135"/>
            <a:ext cx="10058400" cy="5902129"/>
          </a:xfrm>
          <a:prstGeom prst="rect">
            <a:avLst/>
          </a:prstGeom>
        </p:spPr>
      </p:pic>
      <p:cxnSp>
        <p:nvCxnSpPr>
          <p:cNvPr id="5" name="Straight Arrow Connector 4">
            <a:extLst>
              <a:ext uri="{FF2B5EF4-FFF2-40B4-BE49-F238E27FC236}">
                <a16:creationId xmlns:a16="http://schemas.microsoft.com/office/drawing/2014/main" id="{01FFF94B-B3F8-DC46-BA4C-FBAA1AE74E7E}"/>
              </a:ext>
            </a:extLst>
          </p:cNvPr>
          <p:cNvCxnSpPr>
            <a:cxnSpLocks/>
          </p:cNvCxnSpPr>
          <p:nvPr/>
        </p:nvCxnSpPr>
        <p:spPr>
          <a:xfrm>
            <a:off x="1828800" y="2986087"/>
            <a:ext cx="742950" cy="20002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F870D4D-8E52-A94F-BF5F-DEA3753E9FC7}"/>
              </a:ext>
            </a:extLst>
          </p:cNvPr>
          <p:cNvCxnSpPr>
            <a:cxnSpLocks/>
          </p:cNvCxnSpPr>
          <p:nvPr/>
        </p:nvCxnSpPr>
        <p:spPr>
          <a:xfrm>
            <a:off x="1414463" y="2429260"/>
            <a:ext cx="1900237" cy="31394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5473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BF861F4-02A8-1D4E-AF44-2D0F1E583A86}"/>
              </a:ext>
            </a:extLst>
          </p:cNvPr>
          <p:cNvSpPr txBox="1"/>
          <p:nvPr/>
        </p:nvSpPr>
        <p:spPr>
          <a:xfrm>
            <a:off x="1028701" y="2743201"/>
            <a:ext cx="8301037" cy="1938992"/>
          </a:xfrm>
          <a:prstGeom prst="rect">
            <a:avLst/>
          </a:prstGeom>
          <a:noFill/>
        </p:spPr>
        <p:txBody>
          <a:bodyPr wrap="square" rtlCol="0">
            <a:spAutoFit/>
          </a:bodyPr>
          <a:lstStyle/>
          <a:p>
            <a:pPr algn="ctr"/>
            <a:r>
              <a:rPr lang="en-US" sz="6000"/>
              <a:t>Pie charts are always a </a:t>
            </a:r>
            <a:r>
              <a:rPr lang="en-US" sz="6000" b="1">
                <a:solidFill>
                  <a:srgbClr val="E77200"/>
                </a:solidFill>
              </a:rPr>
              <a:t>mistake</a:t>
            </a:r>
          </a:p>
        </p:txBody>
      </p:sp>
      <p:sp>
        <p:nvSpPr>
          <p:cNvPr id="4" name="TextBox 3">
            <a:extLst>
              <a:ext uri="{FF2B5EF4-FFF2-40B4-BE49-F238E27FC236}">
                <a16:creationId xmlns:a16="http://schemas.microsoft.com/office/drawing/2014/main" id="{56680EED-FCF9-F349-9487-42E6C11E16BC}"/>
              </a:ext>
            </a:extLst>
          </p:cNvPr>
          <p:cNvSpPr txBox="1"/>
          <p:nvPr/>
        </p:nvSpPr>
        <p:spPr>
          <a:xfrm>
            <a:off x="175745" y="5771167"/>
            <a:ext cx="7310591" cy="954107"/>
          </a:xfrm>
          <a:prstGeom prst="rect">
            <a:avLst/>
          </a:prstGeom>
          <a:noFill/>
        </p:spPr>
        <p:txBody>
          <a:bodyPr wrap="none" rtlCol="0">
            <a:spAutoFit/>
          </a:bodyPr>
          <a:lstStyle/>
          <a:p>
            <a:r>
              <a:rPr lang="en-US" sz="2800"/>
              <a:t>Use a table instead (for data with few categories)</a:t>
            </a:r>
          </a:p>
          <a:p>
            <a:r>
              <a:rPr lang="en-US" sz="2800"/>
              <a:t>Use a dot plot (for data with lots of categories)</a:t>
            </a:r>
          </a:p>
        </p:txBody>
      </p:sp>
    </p:spTree>
    <p:extLst>
      <p:ext uri="{BB962C8B-B14F-4D97-AF65-F5344CB8AC3E}">
        <p14:creationId xmlns:p14="http://schemas.microsoft.com/office/powerpoint/2010/main" val="35461418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064B9236-3187-D44C-9F5D-5A0D8A3A5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1D2E5E8F-0DFF-D640-BD24-9CAB69E8A1CA}"/>
              </a:ext>
            </a:extLst>
          </p:cNvPr>
          <p:cNvPicPr>
            <a:picLocks noChangeAspect="1"/>
          </p:cNvPicPr>
          <p:nvPr/>
        </p:nvPicPr>
        <p:blipFill>
          <a:blip r:embed="rId4"/>
          <a:stretch>
            <a:fillRect/>
          </a:stretch>
        </p:blipFill>
        <p:spPr>
          <a:xfrm>
            <a:off x="444912" y="410560"/>
            <a:ext cx="9525000" cy="6667500"/>
          </a:xfrm>
          <a:prstGeom prst="rect">
            <a:avLst/>
          </a:prstGeom>
        </p:spPr>
      </p:pic>
    </p:spTree>
    <p:extLst>
      <p:ext uri="{BB962C8B-B14F-4D97-AF65-F5344CB8AC3E}">
        <p14:creationId xmlns:p14="http://schemas.microsoft.com/office/powerpoint/2010/main" val="1728887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535BBD1-2E20-4B4B-BA56-AFB533C62355}"/>
              </a:ext>
            </a:extLst>
          </p:cNvPr>
          <p:cNvSpPr>
            <a:spLocks noGrp="1"/>
          </p:cNvSpPr>
          <p:nvPr>
            <p:ph type="title"/>
          </p:nvPr>
        </p:nvSpPr>
        <p:spPr/>
        <p:txBody>
          <a:bodyPr/>
          <a:lstStyle/>
          <a:p>
            <a:r>
              <a:rPr lang="en-US"/>
              <a:t>3 visual operations of pattern perception</a:t>
            </a:r>
          </a:p>
        </p:txBody>
      </p:sp>
      <p:sp>
        <p:nvSpPr>
          <p:cNvPr id="4" name="Content Placeholder 3">
            <a:extLst>
              <a:ext uri="{FF2B5EF4-FFF2-40B4-BE49-F238E27FC236}">
                <a16:creationId xmlns:a16="http://schemas.microsoft.com/office/drawing/2014/main" id="{332AE280-474C-B344-BFB7-990773C9A086}"/>
              </a:ext>
            </a:extLst>
          </p:cNvPr>
          <p:cNvSpPr>
            <a:spLocks noGrp="1"/>
          </p:cNvSpPr>
          <p:nvPr>
            <p:ph idx="1"/>
          </p:nvPr>
        </p:nvSpPr>
        <p:spPr>
          <a:xfrm>
            <a:off x="691515" y="2506717"/>
            <a:ext cx="7032214" cy="4493841"/>
          </a:xfrm>
        </p:spPr>
        <p:txBody>
          <a:bodyPr/>
          <a:lstStyle/>
          <a:p>
            <a:r>
              <a:rPr lang="en-US" b="1"/>
              <a:t>Detection</a:t>
            </a:r>
            <a:r>
              <a:rPr lang="en-US"/>
              <a:t> – recognition that geometric object encodes a physical value</a:t>
            </a:r>
          </a:p>
          <a:p>
            <a:r>
              <a:rPr lang="en-US" b="1">
                <a:solidFill>
                  <a:srgbClr val="E77200"/>
                </a:solidFill>
              </a:rPr>
              <a:t>Assembly</a:t>
            </a:r>
            <a:r>
              <a:rPr lang="en-US">
                <a:solidFill>
                  <a:srgbClr val="E77200"/>
                </a:solidFill>
              </a:rPr>
              <a:t> </a:t>
            </a:r>
            <a:r>
              <a:rPr lang="en-US"/>
              <a:t>– grouping of elements</a:t>
            </a:r>
          </a:p>
          <a:p>
            <a:r>
              <a:rPr lang="en-US" b="1"/>
              <a:t>Estimation</a:t>
            </a:r>
            <a:r>
              <a:rPr lang="en-US"/>
              <a:t> – visual assessment of relative magnitude</a:t>
            </a:r>
          </a:p>
          <a:p>
            <a:endParaRPr lang="en-US"/>
          </a:p>
        </p:txBody>
      </p:sp>
      <p:pic>
        <p:nvPicPr>
          <p:cNvPr id="6" name="Picture 5">
            <a:extLst>
              <a:ext uri="{FF2B5EF4-FFF2-40B4-BE49-F238E27FC236}">
                <a16:creationId xmlns:a16="http://schemas.microsoft.com/office/drawing/2014/main" id="{242A2B69-345D-A644-ACC8-C9703827622C}"/>
              </a:ext>
            </a:extLst>
          </p:cNvPr>
          <p:cNvPicPr>
            <a:picLocks noChangeAspect="1"/>
          </p:cNvPicPr>
          <p:nvPr/>
        </p:nvPicPr>
        <p:blipFill>
          <a:blip r:embed="rId4"/>
          <a:stretch>
            <a:fillRect/>
          </a:stretch>
        </p:blipFill>
        <p:spPr>
          <a:xfrm>
            <a:off x="7723729" y="4272775"/>
            <a:ext cx="2008790" cy="2727783"/>
          </a:xfrm>
          <a:prstGeom prst="rect">
            <a:avLst/>
          </a:prstGeom>
        </p:spPr>
      </p:pic>
    </p:spTree>
    <p:extLst>
      <p:ext uri="{BB962C8B-B14F-4D97-AF65-F5344CB8AC3E}">
        <p14:creationId xmlns:p14="http://schemas.microsoft.com/office/powerpoint/2010/main" val="34242589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F8287BA-7427-534D-A7AA-010D70FE42B4}"/>
              </a:ext>
            </a:extLst>
          </p:cNvPr>
          <p:cNvPicPr>
            <a:picLocks noChangeAspect="1"/>
          </p:cNvPicPr>
          <p:nvPr/>
        </p:nvPicPr>
        <p:blipFill>
          <a:blip r:embed="rId4"/>
          <a:stretch>
            <a:fillRect/>
          </a:stretch>
        </p:blipFill>
        <p:spPr>
          <a:xfrm>
            <a:off x="0" y="681037"/>
            <a:ext cx="10058400" cy="5867400"/>
          </a:xfrm>
          <a:prstGeom prst="rect">
            <a:avLst/>
          </a:prstGeom>
        </p:spPr>
      </p:pic>
    </p:spTree>
    <p:extLst>
      <p:ext uri="{BB962C8B-B14F-4D97-AF65-F5344CB8AC3E}">
        <p14:creationId xmlns:p14="http://schemas.microsoft.com/office/powerpoint/2010/main" val="11689599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D1062AA-1B0A-3E4D-BA84-84128DAF5CA2}"/>
              </a:ext>
            </a:extLst>
          </p:cNvPr>
          <p:cNvPicPr>
            <a:picLocks noChangeAspect="1"/>
          </p:cNvPicPr>
          <p:nvPr/>
        </p:nvPicPr>
        <p:blipFill>
          <a:blip r:embed="rId4"/>
          <a:stretch>
            <a:fillRect/>
          </a:stretch>
        </p:blipFill>
        <p:spPr>
          <a:xfrm>
            <a:off x="0" y="948238"/>
            <a:ext cx="10058400" cy="5875924"/>
          </a:xfrm>
          <a:prstGeom prst="rect">
            <a:avLst/>
          </a:prstGeom>
        </p:spPr>
      </p:pic>
    </p:spTree>
    <p:extLst>
      <p:ext uri="{BB962C8B-B14F-4D97-AF65-F5344CB8AC3E}">
        <p14:creationId xmlns:p14="http://schemas.microsoft.com/office/powerpoint/2010/main" val="4440722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8AF5EFA-DDD0-394E-97BD-E617CB88E08A}"/>
              </a:ext>
            </a:extLst>
          </p:cNvPr>
          <p:cNvPicPr>
            <a:picLocks noChangeAspect="1"/>
          </p:cNvPicPr>
          <p:nvPr/>
        </p:nvPicPr>
        <p:blipFill>
          <a:blip r:embed="rId4"/>
          <a:stretch>
            <a:fillRect/>
          </a:stretch>
        </p:blipFill>
        <p:spPr>
          <a:xfrm>
            <a:off x="0" y="850031"/>
            <a:ext cx="10058400" cy="6072337"/>
          </a:xfrm>
          <a:prstGeom prst="rect">
            <a:avLst/>
          </a:prstGeom>
        </p:spPr>
      </p:pic>
    </p:spTree>
    <p:extLst>
      <p:ext uri="{BB962C8B-B14F-4D97-AF65-F5344CB8AC3E}">
        <p14:creationId xmlns:p14="http://schemas.microsoft.com/office/powerpoint/2010/main" val="14719353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1D46CCB9-A2DE-7146-A8CA-0A8D3E314C2C}"/>
              </a:ext>
            </a:extLst>
          </p:cNvPr>
          <p:cNvPicPr>
            <a:picLocks noChangeAspect="1"/>
          </p:cNvPicPr>
          <p:nvPr/>
        </p:nvPicPr>
        <p:blipFill>
          <a:blip r:embed="rId4"/>
          <a:stretch>
            <a:fillRect/>
          </a:stretch>
        </p:blipFill>
        <p:spPr>
          <a:xfrm>
            <a:off x="0" y="673305"/>
            <a:ext cx="10058400" cy="5968595"/>
          </a:xfrm>
          <a:prstGeom prst="rect">
            <a:avLst/>
          </a:prstGeom>
        </p:spPr>
      </p:pic>
    </p:spTree>
    <p:extLst>
      <p:ext uri="{BB962C8B-B14F-4D97-AF65-F5344CB8AC3E}">
        <p14:creationId xmlns:p14="http://schemas.microsoft.com/office/powerpoint/2010/main" val="32954582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66AADD5-EE4E-9A4E-86B9-D28148EF3B46}"/>
              </a:ext>
            </a:extLst>
          </p:cNvPr>
          <p:cNvPicPr>
            <a:picLocks noChangeAspect="1"/>
          </p:cNvPicPr>
          <p:nvPr/>
        </p:nvPicPr>
        <p:blipFill>
          <a:blip r:embed="rId4"/>
          <a:stretch>
            <a:fillRect/>
          </a:stretch>
        </p:blipFill>
        <p:spPr>
          <a:xfrm>
            <a:off x="0" y="483600"/>
            <a:ext cx="10058400" cy="5919374"/>
          </a:xfrm>
          <a:prstGeom prst="rect">
            <a:avLst/>
          </a:prstGeom>
        </p:spPr>
      </p:pic>
    </p:spTree>
    <p:extLst>
      <p:ext uri="{BB962C8B-B14F-4D97-AF65-F5344CB8AC3E}">
        <p14:creationId xmlns:p14="http://schemas.microsoft.com/office/powerpoint/2010/main" val="19923052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0343FFB-13BC-1B44-8121-DC6A8CFE7300}"/>
              </a:ext>
            </a:extLst>
          </p:cNvPr>
          <p:cNvPicPr>
            <a:picLocks noChangeAspect="1"/>
          </p:cNvPicPr>
          <p:nvPr/>
        </p:nvPicPr>
        <p:blipFill>
          <a:blip r:embed="rId4"/>
          <a:stretch>
            <a:fillRect/>
          </a:stretch>
        </p:blipFill>
        <p:spPr>
          <a:xfrm>
            <a:off x="0" y="935135"/>
            <a:ext cx="10058400" cy="5902129"/>
          </a:xfrm>
          <a:prstGeom prst="rect">
            <a:avLst/>
          </a:prstGeom>
        </p:spPr>
      </p:pic>
    </p:spTree>
    <p:extLst>
      <p:ext uri="{BB962C8B-B14F-4D97-AF65-F5344CB8AC3E}">
        <p14:creationId xmlns:p14="http://schemas.microsoft.com/office/powerpoint/2010/main" val="390624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535BBD1-2E20-4B4B-BA56-AFB533C62355}"/>
              </a:ext>
            </a:extLst>
          </p:cNvPr>
          <p:cNvSpPr>
            <a:spLocks noGrp="1"/>
          </p:cNvSpPr>
          <p:nvPr>
            <p:ph type="title"/>
          </p:nvPr>
        </p:nvSpPr>
        <p:spPr/>
        <p:txBody>
          <a:bodyPr/>
          <a:lstStyle/>
          <a:p>
            <a:r>
              <a:rPr lang="en-US"/>
              <a:t>3 visual operations of pattern perception</a:t>
            </a:r>
          </a:p>
        </p:txBody>
      </p:sp>
      <p:sp>
        <p:nvSpPr>
          <p:cNvPr id="4" name="Content Placeholder 3">
            <a:extLst>
              <a:ext uri="{FF2B5EF4-FFF2-40B4-BE49-F238E27FC236}">
                <a16:creationId xmlns:a16="http://schemas.microsoft.com/office/drawing/2014/main" id="{332AE280-474C-B344-BFB7-990773C9A086}"/>
              </a:ext>
            </a:extLst>
          </p:cNvPr>
          <p:cNvSpPr>
            <a:spLocks noGrp="1"/>
          </p:cNvSpPr>
          <p:nvPr>
            <p:ph idx="1"/>
          </p:nvPr>
        </p:nvSpPr>
        <p:spPr>
          <a:xfrm>
            <a:off x="691515" y="2506717"/>
            <a:ext cx="7032214" cy="4493841"/>
          </a:xfrm>
        </p:spPr>
        <p:txBody>
          <a:bodyPr/>
          <a:lstStyle/>
          <a:p>
            <a:r>
              <a:rPr lang="en-US" b="1">
                <a:solidFill>
                  <a:srgbClr val="E77200"/>
                </a:solidFill>
              </a:rPr>
              <a:t>Detection</a:t>
            </a:r>
            <a:r>
              <a:rPr lang="en-US"/>
              <a:t> – recognition that geometric object encodes a physical value</a:t>
            </a:r>
          </a:p>
          <a:p>
            <a:r>
              <a:rPr lang="en-US" b="1"/>
              <a:t>Assembly</a:t>
            </a:r>
            <a:r>
              <a:rPr lang="en-US"/>
              <a:t> – grouping of elements</a:t>
            </a:r>
          </a:p>
          <a:p>
            <a:r>
              <a:rPr lang="en-US" b="1"/>
              <a:t>Estimation</a:t>
            </a:r>
            <a:r>
              <a:rPr lang="en-US"/>
              <a:t> – visual assessment of relative magnitude</a:t>
            </a:r>
          </a:p>
          <a:p>
            <a:endParaRPr lang="en-US"/>
          </a:p>
        </p:txBody>
      </p:sp>
      <p:pic>
        <p:nvPicPr>
          <p:cNvPr id="6" name="Picture 5">
            <a:extLst>
              <a:ext uri="{FF2B5EF4-FFF2-40B4-BE49-F238E27FC236}">
                <a16:creationId xmlns:a16="http://schemas.microsoft.com/office/drawing/2014/main" id="{242A2B69-345D-A644-ACC8-C9703827622C}"/>
              </a:ext>
            </a:extLst>
          </p:cNvPr>
          <p:cNvPicPr>
            <a:picLocks noChangeAspect="1"/>
          </p:cNvPicPr>
          <p:nvPr/>
        </p:nvPicPr>
        <p:blipFill>
          <a:blip r:embed="rId4"/>
          <a:stretch>
            <a:fillRect/>
          </a:stretch>
        </p:blipFill>
        <p:spPr>
          <a:xfrm>
            <a:off x="7723729" y="4272775"/>
            <a:ext cx="2008790" cy="2727783"/>
          </a:xfrm>
          <a:prstGeom prst="rect">
            <a:avLst/>
          </a:prstGeom>
        </p:spPr>
      </p:pic>
    </p:spTree>
    <p:extLst>
      <p:ext uri="{BB962C8B-B14F-4D97-AF65-F5344CB8AC3E}">
        <p14:creationId xmlns:p14="http://schemas.microsoft.com/office/powerpoint/2010/main" val="232911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2AEE72F-D26F-C447-97A4-233F932B0D94}"/>
              </a:ext>
            </a:extLst>
          </p:cNvPr>
          <p:cNvPicPr>
            <a:picLocks noChangeAspect="1"/>
          </p:cNvPicPr>
          <p:nvPr/>
        </p:nvPicPr>
        <p:blipFill>
          <a:blip r:embed="rId4"/>
          <a:stretch>
            <a:fillRect/>
          </a:stretch>
        </p:blipFill>
        <p:spPr>
          <a:xfrm>
            <a:off x="0" y="499805"/>
            <a:ext cx="10058400" cy="5829813"/>
          </a:xfrm>
          <a:prstGeom prst="rect">
            <a:avLst/>
          </a:prstGeom>
        </p:spPr>
      </p:pic>
    </p:spTree>
    <p:extLst>
      <p:ext uri="{BB962C8B-B14F-4D97-AF65-F5344CB8AC3E}">
        <p14:creationId xmlns:p14="http://schemas.microsoft.com/office/powerpoint/2010/main" val="2343225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F2078B3-2FDE-984B-9EB1-40A2B3D0E5A0}"/>
              </a:ext>
            </a:extLst>
          </p:cNvPr>
          <p:cNvPicPr>
            <a:picLocks noChangeAspect="1"/>
          </p:cNvPicPr>
          <p:nvPr/>
        </p:nvPicPr>
        <p:blipFill>
          <a:blip r:embed="rId4"/>
          <a:stretch>
            <a:fillRect/>
          </a:stretch>
        </p:blipFill>
        <p:spPr>
          <a:xfrm>
            <a:off x="0" y="860596"/>
            <a:ext cx="10058400" cy="6051207"/>
          </a:xfrm>
          <a:prstGeom prst="rect">
            <a:avLst/>
          </a:prstGeom>
        </p:spPr>
      </p:pic>
    </p:spTree>
    <p:extLst>
      <p:ext uri="{BB962C8B-B14F-4D97-AF65-F5344CB8AC3E}">
        <p14:creationId xmlns:p14="http://schemas.microsoft.com/office/powerpoint/2010/main" val="3862730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064B9236-3187-D44C-9F5D-5A0D8A3A5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52E507C-E540-3046-B895-A1F18BDC9234}"/>
              </a:ext>
            </a:extLst>
          </p:cNvPr>
          <p:cNvPicPr>
            <a:picLocks noChangeAspect="1"/>
          </p:cNvPicPr>
          <p:nvPr/>
        </p:nvPicPr>
        <p:blipFill>
          <a:blip r:embed="rId4"/>
          <a:stretch>
            <a:fillRect/>
          </a:stretch>
        </p:blipFill>
        <p:spPr>
          <a:xfrm>
            <a:off x="266700" y="552450"/>
            <a:ext cx="9525000" cy="6667500"/>
          </a:xfrm>
          <a:prstGeom prst="rect">
            <a:avLst/>
          </a:prstGeom>
        </p:spPr>
      </p:pic>
    </p:spTree>
    <p:extLst>
      <p:ext uri="{BB962C8B-B14F-4D97-AF65-F5344CB8AC3E}">
        <p14:creationId xmlns:p14="http://schemas.microsoft.com/office/powerpoint/2010/main" val="17823202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67FFF5E7-4CBA-CC41-9D56-CD87F49692BA}"/>
              </a:ext>
            </a:extLst>
          </p:cNvPr>
          <p:cNvPicPr>
            <a:picLocks noChangeAspect="1"/>
          </p:cNvPicPr>
          <p:nvPr/>
        </p:nvPicPr>
        <p:blipFill>
          <a:blip r:embed="rId4"/>
          <a:stretch>
            <a:fillRect/>
          </a:stretch>
        </p:blipFill>
        <p:spPr>
          <a:xfrm>
            <a:off x="0" y="937853"/>
            <a:ext cx="10058400" cy="5896694"/>
          </a:xfrm>
          <a:prstGeom prst="rect">
            <a:avLst/>
          </a:prstGeom>
        </p:spPr>
      </p:pic>
    </p:spTree>
    <p:extLst>
      <p:ext uri="{BB962C8B-B14F-4D97-AF65-F5344CB8AC3E}">
        <p14:creationId xmlns:p14="http://schemas.microsoft.com/office/powerpoint/2010/main" val="11320122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270A7C79-CF6A-7B45-B145-322395E7F03F}"/>
              </a:ext>
            </a:extLst>
          </p:cNvPr>
          <p:cNvPicPr>
            <a:picLocks noChangeAspect="1"/>
          </p:cNvPicPr>
          <p:nvPr/>
        </p:nvPicPr>
        <p:blipFill>
          <a:blip r:embed="rId4"/>
          <a:stretch>
            <a:fillRect/>
          </a:stretch>
        </p:blipFill>
        <p:spPr>
          <a:xfrm>
            <a:off x="0" y="1017231"/>
            <a:ext cx="10058400" cy="5737937"/>
          </a:xfrm>
          <a:prstGeom prst="rect">
            <a:avLst/>
          </a:prstGeom>
        </p:spPr>
      </p:pic>
    </p:spTree>
    <p:extLst>
      <p:ext uri="{BB962C8B-B14F-4D97-AF65-F5344CB8AC3E}">
        <p14:creationId xmlns:p14="http://schemas.microsoft.com/office/powerpoint/2010/main" val="26968618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D92BF9E-4B6D-2F43-A66A-E1FA487D69EB}"/>
              </a:ext>
            </a:extLst>
          </p:cNvPr>
          <p:cNvPicPr>
            <a:picLocks noChangeAspect="1"/>
          </p:cNvPicPr>
          <p:nvPr/>
        </p:nvPicPr>
        <p:blipFill>
          <a:blip r:embed="rId4"/>
          <a:stretch>
            <a:fillRect/>
          </a:stretch>
        </p:blipFill>
        <p:spPr>
          <a:xfrm>
            <a:off x="0" y="1290282"/>
            <a:ext cx="10058400" cy="5191836"/>
          </a:xfrm>
          <a:prstGeom prst="rect">
            <a:avLst/>
          </a:prstGeom>
        </p:spPr>
      </p:pic>
    </p:spTree>
    <p:extLst>
      <p:ext uri="{BB962C8B-B14F-4D97-AF65-F5344CB8AC3E}">
        <p14:creationId xmlns:p14="http://schemas.microsoft.com/office/powerpoint/2010/main" val="42923288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EA4E8D1-702F-7742-B749-B7C4652FEF36}"/>
              </a:ext>
            </a:extLst>
          </p:cNvPr>
          <p:cNvSpPr txBox="1"/>
          <p:nvPr/>
        </p:nvSpPr>
        <p:spPr>
          <a:xfrm>
            <a:off x="1054395" y="1850768"/>
            <a:ext cx="7956794" cy="830997"/>
          </a:xfrm>
          <a:prstGeom prst="rect">
            <a:avLst/>
          </a:prstGeom>
          <a:noFill/>
        </p:spPr>
        <p:txBody>
          <a:bodyPr wrap="none" rtlCol="0">
            <a:spAutoFit/>
          </a:bodyPr>
          <a:lstStyle/>
          <a:p>
            <a:r>
              <a:rPr lang="en-US" sz="4800"/>
              <a:t>“Above all else, show the </a:t>
            </a:r>
            <a:r>
              <a:rPr lang="en-US" sz="4800" b="1">
                <a:solidFill>
                  <a:srgbClr val="E77200"/>
                </a:solidFill>
              </a:rPr>
              <a:t>data</a:t>
            </a:r>
            <a:r>
              <a:rPr lang="en-US" sz="4800"/>
              <a:t>”</a:t>
            </a:r>
          </a:p>
        </p:txBody>
      </p:sp>
      <p:sp>
        <p:nvSpPr>
          <p:cNvPr id="4" name="TextBox 3">
            <a:extLst>
              <a:ext uri="{FF2B5EF4-FFF2-40B4-BE49-F238E27FC236}">
                <a16:creationId xmlns:a16="http://schemas.microsoft.com/office/drawing/2014/main" id="{9934817F-9A8D-3D42-AF15-C4F721EDDC25}"/>
              </a:ext>
            </a:extLst>
          </p:cNvPr>
          <p:cNvSpPr txBox="1"/>
          <p:nvPr/>
        </p:nvSpPr>
        <p:spPr>
          <a:xfrm>
            <a:off x="7792794" y="2648905"/>
            <a:ext cx="1121974" cy="523220"/>
          </a:xfrm>
          <a:prstGeom prst="rect">
            <a:avLst/>
          </a:prstGeom>
          <a:noFill/>
        </p:spPr>
        <p:txBody>
          <a:bodyPr wrap="none" rtlCol="0">
            <a:spAutoFit/>
          </a:bodyPr>
          <a:lstStyle/>
          <a:p>
            <a:r>
              <a:rPr lang="en-US" sz="2800"/>
              <a:t>- Tufte</a:t>
            </a:r>
          </a:p>
        </p:txBody>
      </p:sp>
    </p:spTree>
    <p:extLst>
      <p:ext uri="{BB962C8B-B14F-4D97-AF65-F5344CB8AC3E}">
        <p14:creationId xmlns:p14="http://schemas.microsoft.com/office/powerpoint/2010/main" val="4837517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1FA729B-9607-8147-9092-E19E5BD4813E}"/>
              </a:ext>
            </a:extLst>
          </p:cNvPr>
          <p:cNvPicPr>
            <a:picLocks noChangeAspect="1"/>
          </p:cNvPicPr>
          <p:nvPr/>
        </p:nvPicPr>
        <p:blipFill rotWithShape="1">
          <a:blip r:embed="rId4"/>
          <a:srcRect r="3354"/>
          <a:stretch/>
        </p:blipFill>
        <p:spPr>
          <a:xfrm>
            <a:off x="2165350" y="711200"/>
            <a:ext cx="5535613" cy="6350000"/>
          </a:xfrm>
          <a:prstGeom prst="rect">
            <a:avLst/>
          </a:prstGeom>
        </p:spPr>
      </p:pic>
    </p:spTree>
    <p:extLst>
      <p:ext uri="{BB962C8B-B14F-4D97-AF65-F5344CB8AC3E}">
        <p14:creationId xmlns:p14="http://schemas.microsoft.com/office/powerpoint/2010/main" val="20235224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96C4242-D8E7-4E4D-B9E0-3AFD75975B5A}"/>
              </a:ext>
            </a:extLst>
          </p:cNvPr>
          <p:cNvPicPr>
            <a:picLocks noChangeAspect="1"/>
          </p:cNvPicPr>
          <p:nvPr/>
        </p:nvPicPr>
        <p:blipFill>
          <a:blip r:embed="rId4"/>
          <a:stretch>
            <a:fillRect/>
          </a:stretch>
        </p:blipFill>
        <p:spPr>
          <a:xfrm>
            <a:off x="2260600" y="723900"/>
            <a:ext cx="5537200" cy="6324600"/>
          </a:xfrm>
          <a:prstGeom prst="rect">
            <a:avLst/>
          </a:prstGeom>
        </p:spPr>
      </p:pic>
    </p:spTree>
    <p:extLst>
      <p:ext uri="{BB962C8B-B14F-4D97-AF65-F5344CB8AC3E}">
        <p14:creationId xmlns:p14="http://schemas.microsoft.com/office/powerpoint/2010/main" val="27299133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EA4E8D1-702F-7742-B749-B7C4652FEF36}"/>
              </a:ext>
            </a:extLst>
          </p:cNvPr>
          <p:cNvSpPr txBox="1"/>
          <p:nvPr/>
        </p:nvSpPr>
        <p:spPr>
          <a:xfrm>
            <a:off x="2483144" y="1750755"/>
            <a:ext cx="5374998" cy="1569660"/>
          </a:xfrm>
          <a:prstGeom prst="rect">
            <a:avLst/>
          </a:prstGeom>
          <a:noFill/>
        </p:spPr>
        <p:txBody>
          <a:bodyPr wrap="none" rtlCol="0">
            <a:spAutoFit/>
          </a:bodyPr>
          <a:lstStyle/>
          <a:p>
            <a:pPr algn="ctr"/>
            <a:r>
              <a:rPr lang="en-US" sz="4800"/>
              <a:t>“Erase non-data ink, </a:t>
            </a:r>
          </a:p>
          <a:p>
            <a:pPr algn="ctr"/>
            <a:r>
              <a:rPr lang="en-US" sz="4800"/>
              <a:t>within reason”</a:t>
            </a:r>
          </a:p>
        </p:txBody>
      </p:sp>
      <p:sp>
        <p:nvSpPr>
          <p:cNvPr id="4" name="TextBox 3">
            <a:extLst>
              <a:ext uri="{FF2B5EF4-FFF2-40B4-BE49-F238E27FC236}">
                <a16:creationId xmlns:a16="http://schemas.microsoft.com/office/drawing/2014/main" id="{9934817F-9A8D-3D42-AF15-C4F721EDDC25}"/>
              </a:ext>
            </a:extLst>
          </p:cNvPr>
          <p:cNvSpPr txBox="1"/>
          <p:nvPr/>
        </p:nvSpPr>
        <p:spPr>
          <a:xfrm>
            <a:off x="6925349" y="3340417"/>
            <a:ext cx="1121974" cy="523220"/>
          </a:xfrm>
          <a:prstGeom prst="rect">
            <a:avLst/>
          </a:prstGeom>
          <a:noFill/>
        </p:spPr>
        <p:txBody>
          <a:bodyPr wrap="none" rtlCol="0">
            <a:spAutoFit/>
          </a:bodyPr>
          <a:lstStyle/>
          <a:p>
            <a:r>
              <a:rPr lang="en-US" sz="2800"/>
              <a:t>- Tufte</a:t>
            </a:r>
          </a:p>
        </p:txBody>
      </p:sp>
    </p:spTree>
    <p:extLst>
      <p:ext uri="{BB962C8B-B14F-4D97-AF65-F5344CB8AC3E}">
        <p14:creationId xmlns:p14="http://schemas.microsoft.com/office/powerpoint/2010/main" val="2193159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305AB9D-C9D6-924F-8423-4906011A9DFB}"/>
              </a:ext>
            </a:extLst>
          </p:cNvPr>
          <p:cNvSpPr txBox="1"/>
          <p:nvPr/>
        </p:nvSpPr>
        <p:spPr>
          <a:xfrm>
            <a:off x="937601" y="2593717"/>
            <a:ext cx="8323241" cy="830997"/>
          </a:xfrm>
          <a:prstGeom prst="rect">
            <a:avLst/>
          </a:prstGeom>
          <a:noFill/>
        </p:spPr>
        <p:txBody>
          <a:bodyPr wrap="none" rtlCol="0">
            <a:spAutoFit/>
          </a:bodyPr>
          <a:lstStyle/>
          <a:p>
            <a:pPr algn="ctr"/>
            <a:r>
              <a:rPr lang="en-US" sz="4800"/>
              <a:t>Should we include 0 on the axis?</a:t>
            </a:r>
          </a:p>
        </p:txBody>
      </p:sp>
    </p:spTree>
    <p:extLst>
      <p:ext uri="{BB962C8B-B14F-4D97-AF65-F5344CB8AC3E}">
        <p14:creationId xmlns:p14="http://schemas.microsoft.com/office/powerpoint/2010/main" val="382494079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860933E-4EB3-6B4D-BB82-81AD1343FF37}"/>
              </a:ext>
            </a:extLst>
          </p:cNvPr>
          <p:cNvPicPr>
            <a:picLocks noChangeAspect="1"/>
          </p:cNvPicPr>
          <p:nvPr/>
        </p:nvPicPr>
        <p:blipFill>
          <a:blip r:embed="rId4"/>
          <a:stretch>
            <a:fillRect/>
          </a:stretch>
        </p:blipFill>
        <p:spPr>
          <a:xfrm>
            <a:off x="0" y="727888"/>
            <a:ext cx="10058400" cy="6316624"/>
          </a:xfrm>
          <a:prstGeom prst="rect">
            <a:avLst/>
          </a:prstGeom>
        </p:spPr>
      </p:pic>
    </p:spTree>
    <p:extLst>
      <p:ext uri="{BB962C8B-B14F-4D97-AF65-F5344CB8AC3E}">
        <p14:creationId xmlns:p14="http://schemas.microsoft.com/office/powerpoint/2010/main" val="18612618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15746E8-C289-8945-A475-DFC47F588B79}"/>
              </a:ext>
            </a:extLst>
          </p:cNvPr>
          <p:cNvPicPr>
            <a:picLocks noChangeAspect="1"/>
          </p:cNvPicPr>
          <p:nvPr/>
        </p:nvPicPr>
        <p:blipFill>
          <a:blip r:embed="rId4"/>
          <a:stretch>
            <a:fillRect/>
          </a:stretch>
        </p:blipFill>
        <p:spPr>
          <a:xfrm>
            <a:off x="0" y="962940"/>
            <a:ext cx="10058400" cy="5846520"/>
          </a:xfrm>
          <a:prstGeom prst="rect">
            <a:avLst/>
          </a:prstGeom>
        </p:spPr>
      </p:pic>
    </p:spTree>
    <p:extLst>
      <p:ext uri="{BB962C8B-B14F-4D97-AF65-F5344CB8AC3E}">
        <p14:creationId xmlns:p14="http://schemas.microsoft.com/office/powerpoint/2010/main" val="351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7DCD595-1F98-804D-9FDB-41FB0FB9D49A}"/>
              </a:ext>
            </a:extLst>
          </p:cNvPr>
          <p:cNvSpPr txBox="1"/>
          <p:nvPr/>
        </p:nvSpPr>
        <p:spPr>
          <a:xfrm>
            <a:off x="709447" y="2616582"/>
            <a:ext cx="8697702" cy="830997"/>
          </a:xfrm>
          <a:prstGeom prst="rect">
            <a:avLst/>
          </a:prstGeom>
          <a:noFill/>
        </p:spPr>
        <p:txBody>
          <a:bodyPr wrap="none" rtlCol="0">
            <a:spAutoFit/>
          </a:bodyPr>
          <a:lstStyle/>
          <a:p>
            <a:r>
              <a:rPr lang="en-US" sz="4800"/>
              <a:t>A graph is an </a:t>
            </a:r>
            <a:r>
              <a:rPr lang="en-US" sz="4800">
                <a:solidFill>
                  <a:srgbClr val="E77200"/>
                </a:solidFill>
              </a:rPr>
              <a:t>encoding </a:t>
            </a:r>
            <a:r>
              <a:rPr lang="en-US" sz="4800"/>
              <a:t>of the data</a:t>
            </a:r>
          </a:p>
        </p:txBody>
      </p:sp>
      <p:sp>
        <p:nvSpPr>
          <p:cNvPr id="4" name="TextBox 3">
            <a:extLst>
              <a:ext uri="{FF2B5EF4-FFF2-40B4-BE49-F238E27FC236}">
                <a16:creationId xmlns:a16="http://schemas.microsoft.com/office/drawing/2014/main" id="{FB934450-939B-BA44-B15C-DFECB64586BB}"/>
              </a:ext>
            </a:extLst>
          </p:cNvPr>
          <p:cNvSpPr txBox="1"/>
          <p:nvPr/>
        </p:nvSpPr>
        <p:spPr>
          <a:xfrm>
            <a:off x="3213915" y="3447579"/>
            <a:ext cx="6193234" cy="646331"/>
          </a:xfrm>
          <a:prstGeom prst="rect">
            <a:avLst/>
          </a:prstGeom>
          <a:noFill/>
        </p:spPr>
        <p:txBody>
          <a:bodyPr wrap="none" rtlCol="0">
            <a:spAutoFit/>
          </a:bodyPr>
          <a:lstStyle/>
          <a:p>
            <a:r>
              <a:rPr lang="en-US" sz="3600"/>
              <a:t>Your choice of encoding matters</a:t>
            </a:r>
          </a:p>
        </p:txBody>
      </p:sp>
    </p:spTree>
    <p:extLst>
      <p:ext uri="{BB962C8B-B14F-4D97-AF65-F5344CB8AC3E}">
        <p14:creationId xmlns:p14="http://schemas.microsoft.com/office/powerpoint/2010/main" val="20858480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71458BC-684C-AA4C-94CD-91C5701EBEDF}"/>
              </a:ext>
            </a:extLst>
          </p:cNvPr>
          <p:cNvPicPr>
            <a:picLocks noChangeAspect="1"/>
          </p:cNvPicPr>
          <p:nvPr/>
        </p:nvPicPr>
        <p:blipFill>
          <a:blip r:embed="rId4"/>
          <a:stretch>
            <a:fillRect/>
          </a:stretch>
        </p:blipFill>
        <p:spPr>
          <a:xfrm>
            <a:off x="0" y="1056228"/>
            <a:ext cx="10058400" cy="5659943"/>
          </a:xfrm>
          <a:prstGeom prst="rect">
            <a:avLst/>
          </a:prstGeom>
        </p:spPr>
      </p:pic>
    </p:spTree>
    <p:extLst>
      <p:ext uri="{BB962C8B-B14F-4D97-AF65-F5344CB8AC3E}">
        <p14:creationId xmlns:p14="http://schemas.microsoft.com/office/powerpoint/2010/main" val="14162211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A84562A-9175-4644-836D-7EF531FC0C1D}"/>
              </a:ext>
            </a:extLst>
          </p:cNvPr>
          <p:cNvPicPr>
            <a:picLocks noChangeAspect="1"/>
          </p:cNvPicPr>
          <p:nvPr/>
        </p:nvPicPr>
        <p:blipFill>
          <a:blip r:embed="rId4"/>
          <a:stretch>
            <a:fillRect/>
          </a:stretch>
        </p:blipFill>
        <p:spPr>
          <a:xfrm>
            <a:off x="0" y="1049505"/>
            <a:ext cx="10058400" cy="5673390"/>
          </a:xfrm>
          <a:prstGeom prst="rect">
            <a:avLst/>
          </a:prstGeom>
        </p:spPr>
      </p:pic>
    </p:spTree>
    <p:extLst>
      <p:ext uri="{BB962C8B-B14F-4D97-AF65-F5344CB8AC3E}">
        <p14:creationId xmlns:p14="http://schemas.microsoft.com/office/powerpoint/2010/main" val="141611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8305AB9D-C9D6-924F-8423-4906011A9DFB}"/>
              </a:ext>
            </a:extLst>
          </p:cNvPr>
          <p:cNvSpPr txBox="1"/>
          <p:nvPr/>
        </p:nvSpPr>
        <p:spPr>
          <a:xfrm>
            <a:off x="909026" y="693480"/>
            <a:ext cx="8323241" cy="830997"/>
          </a:xfrm>
          <a:prstGeom prst="rect">
            <a:avLst/>
          </a:prstGeom>
          <a:noFill/>
        </p:spPr>
        <p:txBody>
          <a:bodyPr wrap="none" rtlCol="0">
            <a:spAutoFit/>
          </a:bodyPr>
          <a:lstStyle/>
          <a:p>
            <a:pPr algn="ctr"/>
            <a:r>
              <a:rPr lang="en-US" sz="4800"/>
              <a:t>Should we include 0 on the axis?</a:t>
            </a:r>
          </a:p>
        </p:txBody>
      </p:sp>
      <p:sp>
        <p:nvSpPr>
          <p:cNvPr id="4" name="TextBox 3">
            <a:extLst>
              <a:ext uri="{FF2B5EF4-FFF2-40B4-BE49-F238E27FC236}">
                <a16:creationId xmlns:a16="http://schemas.microsoft.com/office/drawing/2014/main" id="{224B5BAC-E2C0-4245-918B-76620B2591C1}"/>
              </a:ext>
            </a:extLst>
          </p:cNvPr>
          <p:cNvSpPr txBox="1"/>
          <p:nvPr/>
        </p:nvSpPr>
        <p:spPr>
          <a:xfrm>
            <a:off x="199359" y="2131755"/>
            <a:ext cx="9287541" cy="2862322"/>
          </a:xfrm>
          <a:prstGeom prst="rect">
            <a:avLst/>
          </a:prstGeom>
          <a:noFill/>
        </p:spPr>
        <p:txBody>
          <a:bodyPr wrap="square" rtlCol="0">
            <a:spAutoFit/>
          </a:bodyPr>
          <a:lstStyle/>
          <a:p>
            <a:pPr marL="571500" indent="-571500">
              <a:buFont typeface="Arial" panose="020B0604020202020204" pitchFamily="34" charset="0"/>
              <a:buChar char="•"/>
            </a:pPr>
            <a:r>
              <a:rPr lang="en-US" sz="3600"/>
              <a:t>If encoding relies on pre-attentive processing of size or intensity, </a:t>
            </a:r>
            <a:r>
              <a:rPr lang="en-US" sz="3600">
                <a:solidFill>
                  <a:srgbClr val="E77200"/>
                </a:solidFill>
              </a:rPr>
              <a:t>you must include 0 </a:t>
            </a:r>
            <a:r>
              <a:rPr lang="en-US" sz="3600"/>
              <a:t>to not mislead</a:t>
            </a:r>
          </a:p>
          <a:p>
            <a:pPr marL="571500" indent="-571500">
              <a:buFont typeface="Arial" panose="020B0604020202020204" pitchFamily="34" charset="0"/>
              <a:buChar char="•"/>
            </a:pPr>
            <a:endParaRPr lang="en-US" sz="3600"/>
          </a:p>
          <a:p>
            <a:pPr marL="571500" indent="-571500">
              <a:buFont typeface="Arial" panose="020B0604020202020204" pitchFamily="34" charset="0"/>
              <a:buChar char="•"/>
            </a:pPr>
            <a:r>
              <a:rPr lang="en-US" sz="3600"/>
              <a:t>If encoding relies on position, </a:t>
            </a:r>
            <a:r>
              <a:rPr lang="en-US" sz="3600">
                <a:solidFill>
                  <a:srgbClr val="E77200"/>
                </a:solidFill>
              </a:rPr>
              <a:t>you decide</a:t>
            </a:r>
          </a:p>
        </p:txBody>
      </p:sp>
    </p:spTree>
    <p:extLst>
      <p:ext uri="{BB962C8B-B14F-4D97-AF65-F5344CB8AC3E}">
        <p14:creationId xmlns:p14="http://schemas.microsoft.com/office/powerpoint/2010/main" val="28706935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EEC67701-78E2-2348-A104-11E7F3B33A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99" y="1270000"/>
            <a:ext cx="9637743" cy="6311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itle 8">
            <a:extLst>
              <a:ext uri="{FF2B5EF4-FFF2-40B4-BE49-F238E27FC236}">
                <a16:creationId xmlns:a16="http://schemas.microsoft.com/office/drawing/2014/main" id="{FCA46B60-6E8C-6F46-9092-05A7EA4BD026}"/>
              </a:ext>
            </a:extLst>
          </p:cNvPr>
          <p:cNvSpPr>
            <a:spLocks noGrp="1"/>
          </p:cNvSpPr>
          <p:nvPr>
            <p:ph type="title"/>
          </p:nvPr>
        </p:nvSpPr>
        <p:spPr>
          <a:xfrm>
            <a:off x="168499" y="96310"/>
            <a:ext cx="8675370" cy="1502305"/>
          </a:xfrm>
        </p:spPr>
        <p:txBody>
          <a:bodyPr/>
          <a:lstStyle/>
          <a:p>
            <a:r>
              <a:rPr lang="en-US"/>
              <a:t>Improve this plot</a:t>
            </a:r>
          </a:p>
        </p:txBody>
      </p:sp>
      <p:pic>
        <p:nvPicPr>
          <p:cNvPr id="4" name="Picture 2" descr="Image result for uva health">
            <a:extLst>
              <a:ext uri="{FF2B5EF4-FFF2-40B4-BE49-F238E27FC236}">
                <a16:creationId xmlns:a16="http://schemas.microsoft.com/office/drawing/2014/main" id="{43D14BEC-D139-344B-9344-A8A4C6D317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9557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56E7268D-030B-0041-A6AC-A168FF14B3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93" y="940658"/>
            <a:ext cx="9257907" cy="55617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descr="Image result for uva health">
            <a:extLst>
              <a:ext uri="{FF2B5EF4-FFF2-40B4-BE49-F238E27FC236}">
                <a16:creationId xmlns:a16="http://schemas.microsoft.com/office/drawing/2014/main" id="{6B53377B-08AC-034F-8E56-05F42460BF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66693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01103-099A-1243-9B71-B5813E378554}"/>
              </a:ext>
            </a:extLst>
          </p:cNvPr>
          <p:cNvSpPr>
            <a:spLocks noGrp="1"/>
          </p:cNvSpPr>
          <p:nvPr>
            <p:ph type="title"/>
          </p:nvPr>
        </p:nvSpPr>
        <p:spPr/>
        <p:txBody>
          <a:bodyPr/>
          <a:lstStyle/>
          <a:p>
            <a:r>
              <a:rPr lang="en-US"/>
              <a:t>If you want help creating your next, best data viz</a:t>
            </a:r>
          </a:p>
        </p:txBody>
      </p:sp>
      <p:sp>
        <p:nvSpPr>
          <p:cNvPr id="3" name="Content Placeholder 2">
            <a:extLst>
              <a:ext uri="{FF2B5EF4-FFF2-40B4-BE49-F238E27FC236}">
                <a16:creationId xmlns:a16="http://schemas.microsoft.com/office/drawing/2014/main" id="{3A9C3933-1E97-004F-BE49-7A63BCEF8E4F}"/>
              </a:ext>
            </a:extLst>
          </p:cNvPr>
          <p:cNvSpPr>
            <a:spLocks noGrp="1"/>
          </p:cNvSpPr>
          <p:nvPr>
            <p:ph idx="1"/>
          </p:nvPr>
        </p:nvSpPr>
        <p:spPr>
          <a:xfrm>
            <a:off x="691515" y="2850776"/>
            <a:ext cx="8675370" cy="4149782"/>
          </a:xfrm>
        </p:spPr>
        <p:txBody>
          <a:bodyPr>
            <a:normAutofit/>
          </a:bodyPr>
          <a:lstStyle/>
          <a:p>
            <a:r>
              <a:rPr lang="en-US" sz="3600"/>
              <a:t>data.hsl.virginia.edu</a:t>
            </a:r>
          </a:p>
          <a:p>
            <a:endParaRPr lang="en-US" sz="3600"/>
          </a:p>
          <a:p>
            <a:r>
              <a:rPr lang="en-US" sz="3600"/>
              <a:t>Marieke@virginia.edu</a:t>
            </a:r>
          </a:p>
        </p:txBody>
      </p:sp>
    </p:spTree>
    <p:extLst>
      <p:ext uri="{BB962C8B-B14F-4D97-AF65-F5344CB8AC3E}">
        <p14:creationId xmlns:p14="http://schemas.microsoft.com/office/powerpoint/2010/main" val="23458896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E85D6-66C6-7542-A1A1-9C8DFDFF3859}"/>
              </a:ext>
            </a:extLst>
          </p:cNvPr>
          <p:cNvSpPr>
            <a:spLocks noGrp="1"/>
          </p:cNvSpPr>
          <p:nvPr>
            <p:ph type="title"/>
          </p:nvPr>
        </p:nvSpPr>
        <p:spPr>
          <a:xfrm>
            <a:off x="368786" y="0"/>
            <a:ext cx="8675370" cy="1502305"/>
          </a:xfrm>
        </p:spPr>
        <p:txBody>
          <a:bodyPr/>
          <a:lstStyle/>
          <a:p>
            <a:r>
              <a:rPr lang="en-US"/>
              <a:t>Credits and Further Resources</a:t>
            </a:r>
          </a:p>
        </p:txBody>
      </p:sp>
      <p:sp>
        <p:nvSpPr>
          <p:cNvPr id="3" name="Content Placeholder 2">
            <a:extLst>
              <a:ext uri="{FF2B5EF4-FFF2-40B4-BE49-F238E27FC236}">
                <a16:creationId xmlns:a16="http://schemas.microsoft.com/office/drawing/2014/main" id="{7A19C0EB-5B2D-CA4F-93A7-84F67CFE6205}"/>
              </a:ext>
            </a:extLst>
          </p:cNvPr>
          <p:cNvSpPr>
            <a:spLocks noGrp="1"/>
          </p:cNvSpPr>
          <p:nvPr>
            <p:ph idx="1"/>
          </p:nvPr>
        </p:nvSpPr>
        <p:spPr>
          <a:xfrm>
            <a:off x="268941" y="1304365"/>
            <a:ext cx="9574306" cy="6266329"/>
          </a:xfrm>
        </p:spPr>
        <p:txBody>
          <a:bodyPr>
            <a:normAutofit/>
          </a:bodyPr>
          <a:lstStyle/>
          <a:p>
            <a:r>
              <a:rPr lang="en-US"/>
              <a:t>John Rauser – How humans see data (talk) </a:t>
            </a:r>
            <a:r>
              <a:rPr lang="en-US" sz="2400">
                <a:hlinkClick r:id="rId2"/>
              </a:rPr>
              <a:t>https://www.youtube.com/watch?v=fSgEeI2Xpdc&amp;feature=youtu.be</a:t>
            </a:r>
            <a:endParaRPr lang="en-US" sz="2400"/>
          </a:p>
          <a:p>
            <a:endParaRPr lang="en-US" sz="2400"/>
          </a:p>
          <a:p>
            <a:r>
              <a:rPr lang="en-US"/>
              <a:t>Karl Broman (talk)             </a:t>
            </a:r>
            <a:r>
              <a:rPr lang="en-US" sz="2400">
                <a:hlinkClick r:id="rId3"/>
              </a:rPr>
              <a:t>https://github.com/kbroman/Talk_Graphs</a:t>
            </a:r>
            <a:endParaRPr lang="en-US" sz="2400"/>
          </a:p>
          <a:p>
            <a:pPr marL="0" indent="0">
              <a:buNone/>
            </a:pPr>
            <a:endParaRPr lang="en-US"/>
          </a:p>
          <a:p>
            <a:r>
              <a:rPr lang="en-US"/>
              <a:t>Claus Wilke – Fundamentals of Data Visualization (ebook) </a:t>
            </a:r>
            <a:r>
              <a:rPr lang="en-US" sz="2400">
                <a:hlinkClick r:id="rId4"/>
              </a:rPr>
              <a:t>https://serialmentor.com/dataviz/</a:t>
            </a:r>
            <a:r>
              <a:rPr lang="en-US" sz="2400"/>
              <a:t> </a:t>
            </a:r>
          </a:p>
          <a:p>
            <a:pPr lvl="1"/>
            <a:endParaRPr lang="en-US"/>
          </a:p>
          <a:p>
            <a:r>
              <a:rPr lang="en-US"/>
              <a:t>Claus Wilke – Giving Effective Presentations (talk) </a:t>
            </a:r>
            <a:r>
              <a:rPr lang="en-US" sz="2400">
                <a:hlinkClick r:id="rId5"/>
              </a:rPr>
              <a:t>https://www.slideshare.net/ClausWilke/giving-effective-presentations-oct-2016</a:t>
            </a:r>
            <a:endParaRPr lang="en-US" sz="2400"/>
          </a:p>
          <a:p>
            <a:pPr lvl="1"/>
            <a:endParaRPr lang="en-US"/>
          </a:p>
        </p:txBody>
      </p:sp>
    </p:spTree>
    <p:extLst>
      <p:ext uri="{BB962C8B-B14F-4D97-AF65-F5344CB8AC3E}">
        <p14:creationId xmlns:p14="http://schemas.microsoft.com/office/powerpoint/2010/main" val="559424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BFA6132-204C-B04B-974B-4AB2F976DAFD}"/>
              </a:ext>
            </a:extLst>
          </p:cNvPr>
          <p:cNvSpPr txBox="1"/>
          <p:nvPr/>
        </p:nvSpPr>
        <p:spPr>
          <a:xfrm>
            <a:off x="823748" y="2131056"/>
            <a:ext cx="8860222" cy="1569660"/>
          </a:xfrm>
          <a:prstGeom prst="rect">
            <a:avLst/>
          </a:prstGeom>
          <a:noFill/>
        </p:spPr>
        <p:txBody>
          <a:bodyPr wrap="square" rtlCol="0">
            <a:spAutoFit/>
          </a:bodyPr>
          <a:lstStyle/>
          <a:p>
            <a:r>
              <a:rPr lang="en-US" sz="4800"/>
              <a:t>Good data viz are optimized for use by the human visual system</a:t>
            </a:r>
          </a:p>
        </p:txBody>
      </p:sp>
      <p:sp>
        <p:nvSpPr>
          <p:cNvPr id="4" name="TextBox 3">
            <a:extLst>
              <a:ext uri="{FF2B5EF4-FFF2-40B4-BE49-F238E27FC236}">
                <a16:creationId xmlns:a16="http://schemas.microsoft.com/office/drawing/2014/main" id="{4C455F46-C17F-AC43-88E9-CEC88B3F18A7}"/>
              </a:ext>
            </a:extLst>
          </p:cNvPr>
          <p:cNvSpPr txBox="1"/>
          <p:nvPr/>
        </p:nvSpPr>
        <p:spPr>
          <a:xfrm>
            <a:off x="3270020" y="3914939"/>
            <a:ext cx="6413950" cy="1200329"/>
          </a:xfrm>
          <a:prstGeom prst="rect">
            <a:avLst/>
          </a:prstGeom>
          <a:noFill/>
        </p:spPr>
        <p:txBody>
          <a:bodyPr wrap="square" rtlCol="0">
            <a:spAutoFit/>
          </a:bodyPr>
          <a:lstStyle/>
          <a:p>
            <a:pPr algn="r"/>
            <a:r>
              <a:rPr lang="en-US" sz="3600"/>
              <a:t>Would be useful to know how that system works</a:t>
            </a:r>
          </a:p>
        </p:txBody>
      </p:sp>
    </p:spTree>
    <p:extLst>
      <p:ext uri="{BB962C8B-B14F-4D97-AF65-F5344CB8AC3E}">
        <p14:creationId xmlns:p14="http://schemas.microsoft.com/office/powerpoint/2010/main" val="41634222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535BBD1-2E20-4B4B-BA56-AFB533C62355}"/>
              </a:ext>
            </a:extLst>
          </p:cNvPr>
          <p:cNvSpPr>
            <a:spLocks noGrp="1"/>
          </p:cNvSpPr>
          <p:nvPr>
            <p:ph type="title"/>
          </p:nvPr>
        </p:nvSpPr>
        <p:spPr/>
        <p:txBody>
          <a:bodyPr/>
          <a:lstStyle/>
          <a:p>
            <a:r>
              <a:rPr lang="en-US"/>
              <a:t>3 visual operations of pattern perception</a:t>
            </a:r>
          </a:p>
        </p:txBody>
      </p:sp>
      <p:sp>
        <p:nvSpPr>
          <p:cNvPr id="4" name="Content Placeholder 3">
            <a:extLst>
              <a:ext uri="{FF2B5EF4-FFF2-40B4-BE49-F238E27FC236}">
                <a16:creationId xmlns:a16="http://schemas.microsoft.com/office/drawing/2014/main" id="{332AE280-474C-B344-BFB7-990773C9A086}"/>
              </a:ext>
            </a:extLst>
          </p:cNvPr>
          <p:cNvSpPr>
            <a:spLocks noGrp="1"/>
          </p:cNvSpPr>
          <p:nvPr>
            <p:ph idx="1"/>
          </p:nvPr>
        </p:nvSpPr>
        <p:spPr>
          <a:xfrm>
            <a:off x="691515" y="2506717"/>
            <a:ext cx="7032214" cy="4493841"/>
          </a:xfrm>
        </p:spPr>
        <p:txBody>
          <a:bodyPr/>
          <a:lstStyle/>
          <a:p>
            <a:r>
              <a:rPr lang="en-US" b="1"/>
              <a:t>Detection</a:t>
            </a:r>
            <a:r>
              <a:rPr lang="en-US"/>
              <a:t> – recognition that geometric object encodes a physical value</a:t>
            </a:r>
          </a:p>
          <a:p>
            <a:r>
              <a:rPr lang="en-US" b="1"/>
              <a:t>Assembly</a:t>
            </a:r>
            <a:r>
              <a:rPr lang="en-US"/>
              <a:t> – grouping of elements</a:t>
            </a:r>
          </a:p>
          <a:p>
            <a:r>
              <a:rPr lang="en-US" b="1"/>
              <a:t>Estimation</a:t>
            </a:r>
            <a:r>
              <a:rPr lang="en-US"/>
              <a:t> – visual assessment of relative magnitude</a:t>
            </a:r>
          </a:p>
          <a:p>
            <a:endParaRPr lang="en-US"/>
          </a:p>
        </p:txBody>
      </p:sp>
      <p:pic>
        <p:nvPicPr>
          <p:cNvPr id="6" name="Picture 5">
            <a:extLst>
              <a:ext uri="{FF2B5EF4-FFF2-40B4-BE49-F238E27FC236}">
                <a16:creationId xmlns:a16="http://schemas.microsoft.com/office/drawing/2014/main" id="{242A2B69-345D-A644-ACC8-C9703827622C}"/>
              </a:ext>
            </a:extLst>
          </p:cNvPr>
          <p:cNvPicPr>
            <a:picLocks noChangeAspect="1"/>
          </p:cNvPicPr>
          <p:nvPr/>
        </p:nvPicPr>
        <p:blipFill>
          <a:blip r:embed="rId4"/>
          <a:stretch>
            <a:fillRect/>
          </a:stretch>
        </p:blipFill>
        <p:spPr>
          <a:xfrm>
            <a:off x="7723729" y="4272775"/>
            <a:ext cx="2008790" cy="2727783"/>
          </a:xfrm>
          <a:prstGeom prst="rect">
            <a:avLst/>
          </a:prstGeom>
        </p:spPr>
      </p:pic>
    </p:spTree>
    <p:extLst>
      <p:ext uri="{BB962C8B-B14F-4D97-AF65-F5344CB8AC3E}">
        <p14:creationId xmlns:p14="http://schemas.microsoft.com/office/powerpoint/2010/main" val="1919386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uva health">
            <a:extLst>
              <a:ext uri="{FF2B5EF4-FFF2-40B4-BE49-F238E27FC236}">
                <a16:creationId xmlns:a16="http://schemas.microsoft.com/office/drawing/2014/main" id="{45401FF7-848F-F542-8764-8200F4A7A1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6336" y="7315200"/>
            <a:ext cx="2483576" cy="37129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F535BBD1-2E20-4B4B-BA56-AFB533C62355}"/>
              </a:ext>
            </a:extLst>
          </p:cNvPr>
          <p:cNvSpPr>
            <a:spLocks noGrp="1"/>
          </p:cNvSpPr>
          <p:nvPr>
            <p:ph type="title"/>
          </p:nvPr>
        </p:nvSpPr>
        <p:spPr/>
        <p:txBody>
          <a:bodyPr/>
          <a:lstStyle/>
          <a:p>
            <a:r>
              <a:rPr lang="en-US"/>
              <a:t>3 visual operations of pattern perception</a:t>
            </a:r>
          </a:p>
        </p:txBody>
      </p:sp>
      <p:sp>
        <p:nvSpPr>
          <p:cNvPr id="4" name="Content Placeholder 3">
            <a:extLst>
              <a:ext uri="{FF2B5EF4-FFF2-40B4-BE49-F238E27FC236}">
                <a16:creationId xmlns:a16="http://schemas.microsoft.com/office/drawing/2014/main" id="{332AE280-474C-B344-BFB7-990773C9A086}"/>
              </a:ext>
            </a:extLst>
          </p:cNvPr>
          <p:cNvSpPr>
            <a:spLocks noGrp="1"/>
          </p:cNvSpPr>
          <p:nvPr>
            <p:ph idx="1"/>
          </p:nvPr>
        </p:nvSpPr>
        <p:spPr>
          <a:xfrm>
            <a:off x="691515" y="2506717"/>
            <a:ext cx="7032214" cy="4493841"/>
          </a:xfrm>
        </p:spPr>
        <p:txBody>
          <a:bodyPr/>
          <a:lstStyle/>
          <a:p>
            <a:r>
              <a:rPr lang="en-US" b="1"/>
              <a:t>Detection</a:t>
            </a:r>
            <a:r>
              <a:rPr lang="en-US"/>
              <a:t> – recognition that geometric object encodes a physical value</a:t>
            </a:r>
          </a:p>
          <a:p>
            <a:r>
              <a:rPr lang="en-US" b="1"/>
              <a:t>Assembly</a:t>
            </a:r>
            <a:r>
              <a:rPr lang="en-US"/>
              <a:t> – grouping of elements</a:t>
            </a:r>
          </a:p>
          <a:p>
            <a:r>
              <a:rPr lang="en-US" b="1">
                <a:solidFill>
                  <a:srgbClr val="E77200"/>
                </a:solidFill>
              </a:rPr>
              <a:t>Estimation</a:t>
            </a:r>
            <a:r>
              <a:rPr lang="en-US"/>
              <a:t> – visual assessment of relative magnitude</a:t>
            </a:r>
          </a:p>
          <a:p>
            <a:endParaRPr lang="en-US"/>
          </a:p>
        </p:txBody>
      </p:sp>
      <p:pic>
        <p:nvPicPr>
          <p:cNvPr id="6" name="Picture 5">
            <a:extLst>
              <a:ext uri="{FF2B5EF4-FFF2-40B4-BE49-F238E27FC236}">
                <a16:creationId xmlns:a16="http://schemas.microsoft.com/office/drawing/2014/main" id="{242A2B69-345D-A644-ACC8-C9703827622C}"/>
              </a:ext>
            </a:extLst>
          </p:cNvPr>
          <p:cNvPicPr>
            <a:picLocks noChangeAspect="1"/>
          </p:cNvPicPr>
          <p:nvPr/>
        </p:nvPicPr>
        <p:blipFill>
          <a:blip r:embed="rId4"/>
          <a:stretch>
            <a:fillRect/>
          </a:stretch>
        </p:blipFill>
        <p:spPr>
          <a:xfrm>
            <a:off x="7723729" y="4272775"/>
            <a:ext cx="2008790" cy="2727783"/>
          </a:xfrm>
          <a:prstGeom prst="rect">
            <a:avLst/>
          </a:prstGeom>
        </p:spPr>
      </p:pic>
    </p:spTree>
    <p:extLst>
      <p:ext uri="{BB962C8B-B14F-4D97-AF65-F5344CB8AC3E}">
        <p14:creationId xmlns:p14="http://schemas.microsoft.com/office/powerpoint/2010/main" val="1608644124"/>
      </p:ext>
    </p:extLst>
  </p:cSld>
  <p:clrMapOvr>
    <a:masterClrMapping/>
  </p:clrMapOvr>
</p:sld>
</file>

<file path=ppt/theme/theme1.xml><?xml version="1.0" encoding="utf-8"?>
<a:theme xmlns:a="http://schemas.openxmlformats.org/drawingml/2006/main" name="PaperSiz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perSize" id="{60A57EE5-7115-1C46-8E59-E60C6D57FD71}" vid="{ABA1E9BB-BCBA-2A45-8187-5B765FFB4D8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PaperSize</Template>
  <TotalTime>3967</TotalTime>
  <Words>1843</Words>
  <Application>Microsoft Macintosh PowerPoint</Application>
  <PresentationFormat>Custom</PresentationFormat>
  <Paragraphs>273</Paragraphs>
  <Slides>66</Slides>
  <Notes>64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Calibri Light</vt:lpstr>
      <vt:lpstr>Wingdings</vt:lpstr>
      <vt:lpstr>PaperSize</vt:lpstr>
      <vt:lpstr>How Humans See Data: Best Practices for Data Viz</vt:lpstr>
      <vt:lpstr>Raw data  Picture for communication</vt:lpstr>
      <vt:lpstr>PowerPoint Presentation</vt:lpstr>
      <vt:lpstr>PowerPoint Presentation</vt:lpstr>
      <vt:lpstr>PowerPoint Presentation</vt:lpstr>
      <vt:lpstr>PowerPoint Presentation</vt:lpstr>
      <vt:lpstr>PowerPoint Presentation</vt:lpstr>
      <vt:lpstr>3 visual operations of pattern perception</vt:lpstr>
      <vt:lpstr>3 visual operations of pattern perception</vt:lpstr>
      <vt:lpstr>Estimation</vt:lpstr>
      <vt:lpstr>PowerPoint Presentation</vt:lpstr>
      <vt:lpstr>PowerPoint Presentation</vt:lpstr>
      <vt:lpstr>Color is really 3 things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visual operations of pattern perception</vt:lpstr>
      <vt:lpstr>PowerPoint Presentation</vt:lpstr>
      <vt:lpstr>PowerPoint Presentation</vt:lpstr>
      <vt:lpstr>PowerPoint Presentation</vt:lpstr>
      <vt:lpstr>PowerPoint Presentation</vt:lpstr>
      <vt:lpstr>PowerPoint Presentation</vt:lpstr>
      <vt:lpstr>PowerPoint Presentation</vt:lpstr>
      <vt:lpstr>3 visual operations of pattern perception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Improve this plot</vt:lpstr>
      <vt:lpstr>PowerPoint Presentation</vt:lpstr>
      <vt:lpstr>If you want help creating your next, best data viz</vt:lpstr>
      <vt:lpstr>Credits and Further Resources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topics in Statistics</dc:title>
  <dc:creator>mkj3c</dc:creator>
  <cp:lastModifiedBy>Jones, Marieke K (mkj3c)</cp:lastModifiedBy>
  <cp:revision>92</cp:revision>
  <cp:lastPrinted>2019-12-17T14:50:55Z</cp:lastPrinted>
  <dcterms:created xsi:type="dcterms:W3CDTF">2019-02-12T14:31:53Z</dcterms:created>
  <dcterms:modified xsi:type="dcterms:W3CDTF">2020-03-31T19:58:19Z</dcterms:modified>
</cp:coreProperties>
</file>